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7.xml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00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8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77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73.xml"/>
  <Override ContentType="application/vnd.openxmlformats-officedocument.presentationml.notesSlide+xml" PartName="/ppt/notesSlides/notesSlide8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69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93.xml"/>
  <Override ContentType="application/vnd.openxmlformats-officedocument.presentationml.notesSlide+xml" PartName="/ppt/notesSlides/notesSlide87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75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97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9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101.xml"/>
  <Override ContentType="application/vnd.openxmlformats-officedocument.presentationml.notesSlide+xml" PartName="/ppt/notesSlides/notesSlide95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5.xml"/>
  <Override ContentType="application/vnd.openxmlformats-officedocument.presentationml.notesSlide+xml" PartName="/ppt/notesSlides/notesSlide78.xml"/>
  <Override ContentType="application/vnd.openxmlformats-officedocument.presentationml.notesSlide+xml" PartName="/ppt/notesSlides/notesSlide71.xml"/>
  <Override ContentType="application/vnd.openxmlformats-officedocument.presentationml.notesSlide+xml" PartName="/ppt/notesSlides/notesSlide92.xml"/>
  <Override ContentType="application/vnd.openxmlformats-officedocument.presentationml.notesSlide+xml" PartName="/ppt/notesSlides/notesSlide84.xml"/>
  <Override ContentType="application/vnd.openxmlformats-officedocument.presentationml.notesSlide+xml" PartName="/ppt/notesSlides/notesSlide76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68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82.xml"/>
  <Override ContentType="application/vnd.openxmlformats-officedocument.presentationml.notesSlide+xml" PartName="/ppt/notesSlides/notesSlide9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90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86.xml"/>
  <Override ContentType="application/vnd.openxmlformats-officedocument.presentationml.notesSlide+xml" PartName="/ppt/notesSlides/notesSlide99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80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7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8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70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72.xml"/>
  <Override ContentType="application/vnd.openxmlformats-officedocument.presentationml.notesSlide+xml" PartName="/ppt/notesSlides/notesSlide98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9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9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83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66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3.xml"/>
  <Override ContentType="application/vnd.openxmlformats-officedocument.presentationml.slide+xml" PartName="/ppt/slides/slide78.xml"/>
  <Override ContentType="application/vnd.openxmlformats-officedocument.presentationml.slide+xml" PartName="/ppt/slides/slide86.xml"/>
  <Override ContentType="application/vnd.openxmlformats-officedocument.presentationml.slide+xml" PartName="/ppt/slides/slide35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68.xml"/>
  <Override ContentType="application/vnd.openxmlformats-officedocument.presentationml.slide+xml" PartName="/ppt/slides/slide94.xml"/>
  <Override ContentType="application/vnd.openxmlformats-officedocument.presentationml.slide+xml" PartName="/ppt/slides/slide84.xml"/>
  <Override ContentType="application/vnd.openxmlformats-officedocument.presentationml.slide+xml" PartName="/ppt/slides/slide37.xml"/>
  <Override ContentType="application/vnd.openxmlformats-officedocument.presentationml.slide+xml" PartName="/ppt/slides/slide71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66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53.xml"/>
  <Override ContentType="application/vnd.openxmlformats-officedocument.presentationml.slide+xml" PartName="/ppt/slides/slide96.xml"/>
  <Override ContentType="application/vnd.openxmlformats-officedocument.presentationml.slide+xml" PartName="/ppt/slides/slide48.xml"/>
  <Override ContentType="application/vnd.openxmlformats-officedocument.presentationml.slide+xml" PartName="/ppt/slides/slide22.xml"/>
  <Override ContentType="application/vnd.openxmlformats-officedocument.presentationml.slide+xml" PartName="/ppt/slides/slide82.xml"/>
  <Override ContentType="application/vnd.openxmlformats-officedocument.presentationml.slide+xml" PartName="/ppt/slides/slide65.xml"/>
  <Override ContentType="application/vnd.openxmlformats-officedocument.presentationml.slide+xml" PartName="/ppt/slides/slide9.xml"/>
  <Override ContentType="application/vnd.openxmlformats-officedocument.presentationml.slide+xml" PartName="/ppt/slides/slide12.xml"/>
  <Override ContentType="application/vnd.openxmlformats-officedocument.presentationml.slide+xml" PartName="/ppt/slides/slide98.xml"/>
  <Override ContentType="application/vnd.openxmlformats-officedocument.presentationml.slide+xml" PartName="/ppt/slides/slide72.xml"/>
  <Override ContentType="application/vnd.openxmlformats-officedocument.presentationml.slide+xml" PartName="/ppt/slides/slide20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89.xml"/>
  <Override ContentType="application/vnd.openxmlformats-officedocument.presentationml.slide+xml" PartName="/ppt/slides/slide76.xml"/>
  <Override ContentType="application/vnd.openxmlformats-officedocument.presentationml.slide+xml" PartName="/ppt/slides/slide63.xml"/>
  <Override ContentType="application/vnd.openxmlformats-officedocument.presentationml.slide+xml" PartName="/ppt/slides/slide93.xml"/>
  <Override ContentType="application/vnd.openxmlformats-officedocument.presentationml.slide+xml" PartName="/ppt/slides/slide101.xml"/>
  <Override ContentType="application/vnd.openxmlformats-officedocument.presentationml.slide+xml" PartName="/ppt/slides/slide80.xml"/>
  <Override ContentType="application/vnd.openxmlformats-officedocument.presentationml.slide+xml" PartName="/ppt/slides/slide61.xml"/>
  <Override ContentType="application/vnd.openxmlformats-officedocument.presentationml.slide+xml" PartName="/ppt/slides/slide91.xml"/>
  <Override ContentType="application/vnd.openxmlformats-officedocument.presentationml.slide+xml" PartName="/ppt/slides/slide31.xml"/>
  <Override ContentType="application/vnd.openxmlformats-officedocument.presentationml.slide+xml" PartName="/ppt/slides/slide87.xml"/>
  <Override ContentType="application/vnd.openxmlformats-officedocument.presentationml.slide+xml" PartName="/ppt/slides/slide74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95.xml"/>
  <Override ContentType="application/vnd.openxmlformats-officedocument.presentationml.slide+xml" PartName="/ppt/slides/slide69.xml"/>
  <Override ContentType="application/vnd.openxmlformats-officedocument.presentationml.slide+xml" PartName="/ppt/slides/slide85.xml"/>
  <Override ContentType="application/vnd.openxmlformats-officedocument.presentationml.slide+xml" PartName="/ppt/slides/slide42.xml"/>
  <Override ContentType="application/vnd.openxmlformats-officedocument.presentationml.slide+xml" PartName="/ppt/slides/slide50.xml"/>
  <Override ContentType="application/vnd.openxmlformats-officedocument.presentationml.slide+xml" PartName="/ppt/slides/slide77.xml"/>
  <Override ContentType="application/vnd.openxmlformats-officedocument.presentationml.slide+xml" PartName="/ppt/slides/slide34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97.xml"/>
  <Override ContentType="application/vnd.openxmlformats-officedocument.presentationml.slide+xml" PartName="/ppt/slides/slide11.xml"/>
  <Override ContentType="application/vnd.openxmlformats-officedocument.presentationml.slide+xml" PartName="/ppt/slides/slide6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79.xml"/>
  <Override ContentType="application/vnd.openxmlformats-officedocument.presentationml.slide+xml" PartName="/ppt/slides/slide49.xml"/>
  <Override ContentType="application/vnd.openxmlformats-officedocument.presentationml.slide+xml" PartName="/ppt/slides/slide83.xml"/>
  <Override ContentType="application/vnd.openxmlformats-officedocument.presentationml.slide+xml" PartName="/ppt/slides/slide70.xml"/>
  <Override ContentType="application/vnd.openxmlformats-officedocument.presentationml.slide+xml" PartName="/ppt/slides/slide6.xml"/>
  <Override ContentType="application/vnd.openxmlformats-officedocument.presentationml.slide+xml" PartName="/ppt/slides/slide40.xml"/>
  <Override ContentType="application/vnd.openxmlformats-officedocument.presentationml.slide+xml" PartName="/ppt/slides/slide73.xml"/>
  <Override ContentType="application/vnd.openxmlformats-officedocument.presentationml.slide+xml" PartName="/ppt/slides/slide30.xml"/>
  <Override ContentType="application/vnd.openxmlformats-officedocument.presentationml.slide+xml" PartName="/ppt/slides/slide99.xml"/>
  <Override ContentType="application/vnd.openxmlformats-officedocument.presentationml.slide+xml" PartName="/ppt/slides/slide3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47.xml"/>
  <Override ContentType="application/vnd.openxmlformats-officedocument.presentationml.slide+xml" PartName="/ppt/slides/slide21.xml"/>
  <Override ContentType="application/vnd.openxmlformats-officedocument.presentationml.slide+xml" PartName="/ppt/slides/slide100.xml"/>
  <Override ContentType="application/vnd.openxmlformats-officedocument.presentationml.slide+xml" PartName="/ppt/slides/slide64.xml"/>
  <Override ContentType="application/vnd.openxmlformats-officedocument.presentationml.slide+xml" PartName="/ppt/slides/slide81.xml"/>
  <Override ContentType="application/vnd.openxmlformats-officedocument.presentationml.slide+xml" PartName="/ppt/slides/slide90.xml"/>
  <Override ContentType="application/vnd.openxmlformats-officedocument.presentationml.slide+xml" PartName="/ppt/slides/slide8.xml"/>
  <Override ContentType="application/vnd.openxmlformats-officedocument.presentationml.slide+xml" PartName="/ppt/slides/slide32.xml"/>
  <Override ContentType="application/vnd.openxmlformats-officedocument.presentationml.slide+xml" PartName="/ppt/slides/slide62.xml"/>
  <Override ContentType="application/vnd.openxmlformats-officedocument.presentationml.slide+xml" PartName="/ppt/slides/slide75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88.xml"/>
  <Override ContentType="application/vnd.openxmlformats-officedocument.presentationml.slide+xml" PartName="/ppt/slides/slide9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4" r:id="rId4"/>
    <p:sldMasterId id="2147483675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45CD550-BAB6-42AB-99F6-280A2E6F0918}">
  <a:tblStyle styleId="{645CD550-BAB6-42AB-99F6-280A2E6F0918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7E7EF"/>
          </a:solidFill>
        </a:fill>
      </a:tcStyle>
    </a:wholeTbl>
    <a:band1H>
      <a:tcTxStyle/>
      <a:tcStyle>
        <a:fill>
          <a:solidFill>
            <a:srgbClr val="CCCCDD"/>
          </a:solidFill>
        </a:fill>
      </a:tcStyle>
    </a:band1H>
    <a:band2H>
      <a:tcTxStyle/>
    </a:band2H>
    <a:band1V>
      <a:tcTxStyle/>
      <a:tcStyle>
        <a:fill>
          <a:solidFill>
            <a:srgbClr val="CCCCDD"/>
          </a:solidFill>
        </a:fill>
      </a:tcStyle>
    </a:band1V>
    <a:band2V>
      <a:tcTxStyle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254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E7E7EF"/>
          </a:solidFill>
        </a:fill>
      </a:tcStyle>
    </a:lastRow>
    <a:seCell>
      <a:tcTxStyle/>
    </a:seCell>
    <a:swCell>
      <a:tcTxStyle/>
    </a:swCell>
    <a:firstRow>
      <a:tcTxStyle b="on" i="off"/>
      <a:tcStyle>
        <a:fill>
          <a:solidFill>
            <a:srgbClr val="E7E7EF"/>
          </a:solidFill>
        </a:fill>
      </a:tcStyle>
    </a:firstRow>
    <a:neCell>
      <a:tcTxStyle/>
    </a:neCell>
    <a:nwCell>
      <a:tcTxStyle/>
    </a:nwCell>
  </a:tblStyle>
  <a:tblStyle styleId="{65B08FFB-B1D8-4321-B8CF-830845601270}" styleName="Table_1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44" Type="http://schemas.openxmlformats.org/officeDocument/2006/relationships/slide" Target="slides/slide38.xml"/><Relationship Id="rId43" Type="http://schemas.openxmlformats.org/officeDocument/2006/relationships/slide" Target="slides/slide37.xml"/><Relationship Id="rId46" Type="http://schemas.openxmlformats.org/officeDocument/2006/relationships/slide" Target="slides/slide40.xml"/><Relationship Id="rId45" Type="http://schemas.openxmlformats.org/officeDocument/2006/relationships/slide" Target="slides/slide39.xml"/><Relationship Id="rId107" Type="http://schemas.openxmlformats.org/officeDocument/2006/relationships/slide" Target="slides/slide101.xml"/><Relationship Id="rId106" Type="http://schemas.openxmlformats.org/officeDocument/2006/relationships/slide" Target="slides/slide100.xml"/><Relationship Id="rId105" Type="http://schemas.openxmlformats.org/officeDocument/2006/relationships/slide" Target="slides/slide99.xml"/><Relationship Id="rId104" Type="http://schemas.openxmlformats.org/officeDocument/2006/relationships/slide" Target="slides/slide98.xml"/><Relationship Id="rId48" Type="http://schemas.openxmlformats.org/officeDocument/2006/relationships/slide" Target="slides/slide42.xml"/><Relationship Id="rId47" Type="http://schemas.openxmlformats.org/officeDocument/2006/relationships/slide" Target="slides/slide41.xml"/><Relationship Id="rId49" Type="http://schemas.openxmlformats.org/officeDocument/2006/relationships/slide" Target="slides/slide43.xml"/><Relationship Id="rId103" Type="http://schemas.openxmlformats.org/officeDocument/2006/relationships/slide" Target="slides/slide97.xml"/><Relationship Id="rId102" Type="http://schemas.openxmlformats.org/officeDocument/2006/relationships/slide" Target="slides/slide96.xml"/><Relationship Id="rId101" Type="http://schemas.openxmlformats.org/officeDocument/2006/relationships/slide" Target="slides/slide95.xml"/><Relationship Id="rId100" Type="http://schemas.openxmlformats.org/officeDocument/2006/relationships/slide" Target="slides/slide94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3" Type="http://schemas.openxmlformats.org/officeDocument/2006/relationships/slide" Target="slides/slide27.xml"/><Relationship Id="rId32" Type="http://schemas.openxmlformats.org/officeDocument/2006/relationships/slide" Target="slides/slide26.xml"/><Relationship Id="rId35" Type="http://schemas.openxmlformats.org/officeDocument/2006/relationships/slide" Target="slides/slide29.xml"/><Relationship Id="rId34" Type="http://schemas.openxmlformats.org/officeDocument/2006/relationships/slide" Target="slides/slide28.xml"/><Relationship Id="rId37" Type="http://schemas.openxmlformats.org/officeDocument/2006/relationships/slide" Target="slides/slide31.xml"/><Relationship Id="rId36" Type="http://schemas.openxmlformats.org/officeDocument/2006/relationships/slide" Target="slides/slide30.xml"/><Relationship Id="rId39" Type="http://schemas.openxmlformats.org/officeDocument/2006/relationships/slide" Target="slides/slide33.xml"/><Relationship Id="rId38" Type="http://schemas.openxmlformats.org/officeDocument/2006/relationships/slide" Target="slides/slide32.xml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9" Type="http://schemas.openxmlformats.org/officeDocument/2006/relationships/slide" Target="slides/slide23.xml"/><Relationship Id="rId95" Type="http://schemas.openxmlformats.org/officeDocument/2006/relationships/slide" Target="slides/slide89.xml"/><Relationship Id="rId94" Type="http://schemas.openxmlformats.org/officeDocument/2006/relationships/slide" Target="slides/slide88.xml"/><Relationship Id="rId97" Type="http://schemas.openxmlformats.org/officeDocument/2006/relationships/slide" Target="slides/slide91.xml"/><Relationship Id="rId96" Type="http://schemas.openxmlformats.org/officeDocument/2006/relationships/slide" Target="slides/slide90.xml"/><Relationship Id="rId11" Type="http://schemas.openxmlformats.org/officeDocument/2006/relationships/slide" Target="slides/slide5.xml"/><Relationship Id="rId99" Type="http://schemas.openxmlformats.org/officeDocument/2006/relationships/slide" Target="slides/slide93.xml"/><Relationship Id="rId10" Type="http://schemas.openxmlformats.org/officeDocument/2006/relationships/slide" Target="slides/slide4.xml"/><Relationship Id="rId98" Type="http://schemas.openxmlformats.org/officeDocument/2006/relationships/slide" Target="slides/slide92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91" Type="http://schemas.openxmlformats.org/officeDocument/2006/relationships/slide" Target="slides/slide85.xml"/><Relationship Id="rId90" Type="http://schemas.openxmlformats.org/officeDocument/2006/relationships/slide" Target="slides/slide84.xml"/><Relationship Id="rId93" Type="http://schemas.openxmlformats.org/officeDocument/2006/relationships/slide" Target="slides/slide87.xml"/><Relationship Id="rId92" Type="http://schemas.openxmlformats.org/officeDocument/2006/relationships/slide" Target="slides/slide8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Relationship Id="rId84" Type="http://schemas.openxmlformats.org/officeDocument/2006/relationships/slide" Target="slides/slide78.xml"/><Relationship Id="rId83" Type="http://schemas.openxmlformats.org/officeDocument/2006/relationships/slide" Target="slides/slide77.xml"/><Relationship Id="rId86" Type="http://schemas.openxmlformats.org/officeDocument/2006/relationships/slide" Target="slides/slide80.xml"/><Relationship Id="rId85" Type="http://schemas.openxmlformats.org/officeDocument/2006/relationships/slide" Target="slides/slide79.xml"/><Relationship Id="rId88" Type="http://schemas.openxmlformats.org/officeDocument/2006/relationships/slide" Target="slides/slide82.xml"/><Relationship Id="rId87" Type="http://schemas.openxmlformats.org/officeDocument/2006/relationships/slide" Target="slides/slide81.xml"/><Relationship Id="rId89" Type="http://schemas.openxmlformats.org/officeDocument/2006/relationships/slide" Target="slides/slide83.xml"/><Relationship Id="rId80" Type="http://schemas.openxmlformats.org/officeDocument/2006/relationships/slide" Target="slides/slide74.xml"/><Relationship Id="rId82" Type="http://schemas.openxmlformats.org/officeDocument/2006/relationships/slide" Target="slides/slide76.xml"/><Relationship Id="rId81" Type="http://schemas.openxmlformats.org/officeDocument/2006/relationships/slide" Target="slides/slide75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73" Type="http://schemas.openxmlformats.org/officeDocument/2006/relationships/slide" Target="slides/slide67.xml"/><Relationship Id="rId72" Type="http://schemas.openxmlformats.org/officeDocument/2006/relationships/slide" Target="slides/slide66.xml"/><Relationship Id="rId75" Type="http://schemas.openxmlformats.org/officeDocument/2006/relationships/slide" Target="slides/slide69.xml"/><Relationship Id="rId74" Type="http://schemas.openxmlformats.org/officeDocument/2006/relationships/slide" Target="slides/slide68.xml"/><Relationship Id="rId77" Type="http://schemas.openxmlformats.org/officeDocument/2006/relationships/slide" Target="slides/slide71.xml"/><Relationship Id="rId76" Type="http://schemas.openxmlformats.org/officeDocument/2006/relationships/slide" Target="slides/slide70.xml"/><Relationship Id="rId79" Type="http://schemas.openxmlformats.org/officeDocument/2006/relationships/slide" Target="slides/slide73.xml"/><Relationship Id="rId78" Type="http://schemas.openxmlformats.org/officeDocument/2006/relationships/slide" Target="slides/slide72.xml"/><Relationship Id="rId71" Type="http://schemas.openxmlformats.org/officeDocument/2006/relationships/slide" Target="slides/slide65.xml"/><Relationship Id="rId70" Type="http://schemas.openxmlformats.org/officeDocument/2006/relationships/slide" Target="slides/slide64.xml"/><Relationship Id="rId62" Type="http://schemas.openxmlformats.org/officeDocument/2006/relationships/slide" Target="slides/slide56.xml"/><Relationship Id="rId61" Type="http://schemas.openxmlformats.org/officeDocument/2006/relationships/slide" Target="slides/slide55.xml"/><Relationship Id="rId64" Type="http://schemas.openxmlformats.org/officeDocument/2006/relationships/slide" Target="slides/slide58.xml"/><Relationship Id="rId63" Type="http://schemas.openxmlformats.org/officeDocument/2006/relationships/slide" Target="slides/slide57.xml"/><Relationship Id="rId66" Type="http://schemas.openxmlformats.org/officeDocument/2006/relationships/slide" Target="slides/slide60.xml"/><Relationship Id="rId65" Type="http://schemas.openxmlformats.org/officeDocument/2006/relationships/slide" Target="slides/slide59.xml"/><Relationship Id="rId68" Type="http://schemas.openxmlformats.org/officeDocument/2006/relationships/slide" Target="slides/slide62.xml"/><Relationship Id="rId67" Type="http://schemas.openxmlformats.org/officeDocument/2006/relationships/slide" Target="slides/slide61.xml"/><Relationship Id="rId60" Type="http://schemas.openxmlformats.org/officeDocument/2006/relationships/slide" Target="slides/slide54.xml"/><Relationship Id="rId69" Type="http://schemas.openxmlformats.org/officeDocument/2006/relationships/slide" Target="slides/slide63.xml"/><Relationship Id="rId51" Type="http://schemas.openxmlformats.org/officeDocument/2006/relationships/slide" Target="slides/slide45.xml"/><Relationship Id="rId50" Type="http://schemas.openxmlformats.org/officeDocument/2006/relationships/slide" Target="slides/slide44.xml"/><Relationship Id="rId53" Type="http://schemas.openxmlformats.org/officeDocument/2006/relationships/slide" Target="slides/slide47.xml"/><Relationship Id="rId52" Type="http://schemas.openxmlformats.org/officeDocument/2006/relationships/slide" Target="slides/slide46.xml"/><Relationship Id="rId55" Type="http://schemas.openxmlformats.org/officeDocument/2006/relationships/slide" Target="slides/slide49.xml"/><Relationship Id="rId54" Type="http://schemas.openxmlformats.org/officeDocument/2006/relationships/slide" Target="slides/slide48.xml"/><Relationship Id="rId57" Type="http://schemas.openxmlformats.org/officeDocument/2006/relationships/slide" Target="slides/slide51.xml"/><Relationship Id="rId56" Type="http://schemas.openxmlformats.org/officeDocument/2006/relationships/slide" Target="slides/slide50.xml"/><Relationship Id="rId59" Type="http://schemas.openxmlformats.org/officeDocument/2006/relationships/slide" Target="slides/slide53.xml"/><Relationship Id="rId58" Type="http://schemas.openxmlformats.org/officeDocument/2006/relationships/slide" Target="slides/slide5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3" name="Google Shape;1173;p10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9" name="Shape 1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" name="Google Shape;1180;p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1" name="Google Shape;1181;p10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g3a80a50c6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g3a80a50c6e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13bc0b6e17e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" name="Google Shape;353;g13bc0b6e17e_0_9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g24d508774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g24d5087748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13aa0b945f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g13aa0b945f2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2535a297c2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3" name="Google Shape;393;g2535a297c2b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g34143ab8dd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g34143ab8dde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379e463ebf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g379e463ebf5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3" name="Google Shape;423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1" name="Google Shape;431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g13aa0b945f2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g13aa0b945f2_0_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g13aa0b945f2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1" name="Google Shape;461;g13aa0b945f2_0_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g24d5087748_0_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1" name="Google Shape;471;g24d5087748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2" name="Google Shape;472;g24d5087748_0_1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3" name="Google Shape;483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3" name="Google Shape;493;p3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9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1" name="Google Shape;501;p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0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2" name="Google Shape;512;p3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2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g3d7e2de44d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4" name="Google Shape;524;g3d7e2de44d_0_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g379e463ebf5_0_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4" name="Google Shape;534;g379e463ebf5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5" name="Google Shape;535;g379e463ebf5_0_9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0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ge71ae6e3ae_0_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2" name="Google Shape;542;ge71ae6e3ae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3" name="Google Shape;543;ge71ae6e3ae_0_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ge71ae6e3ae_0_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2" name="Google Shape;552;ge71ae6e3ae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3" name="Google Shape;553;ge71ae6e3ae_0_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g2b4cff4374c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2" name="Google Shape;562;g2b4cff4374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3" name="Google Shape;563;g2b4cff4374c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0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g13aa0b945f2_0_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2" name="Google Shape;572;g13aa0b945f2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3" name="Google Shape;573;g13aa0b945f2_0_2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0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g342891c8d11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2" name="Google Shape;582;g342891c8d1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3" name="Google Shape;583;g342891c8d11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0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g20a65ed72d8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2" name="Google Shape;592;g20a65ed72d8_0_1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0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Google Shape;601;g379e463ebf5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2" name="Google Shape;602;g379e463ebf5_0_10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0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g2e7d201846d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2" name="Google Shape;612;g2e7d201846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3" name="Google Shape;613;g2e7d201846d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8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g379e463ebf5_0_1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0" name="Google Shape;620;g379e463ebf5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1" name="Google Shape;621;g379e463ebf5_0_11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6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g379e463ebf5_0_1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8" name="Google Shape;628;g379e463ebf5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9" name="Google Shape;629;g379e463ebf5_0_12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4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g379e463ebf5_0_1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6" name="Google Shape;636;g379e463ebf5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7" name="Google Shape;637;g379e463ebf5_0_12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2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Google Shape;643;p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4" name="Google Shape;644;p4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p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3" name="Google Shape;653;p4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Google Shape;662;p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3" name="Google Shape;663;p4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9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p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1" name="Google Shape;671;p4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Google Shape;682;p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3" name="Google Shape;683;p4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p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3" name="Google Shape;693;p5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p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3" name="Google Shape;703;p5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0" name="Shape 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Google Shape;711;p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2" name="Google Shape;712;p5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4" name="Google Shape;724;p5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3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Google Shape;734;p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5" name="Google Shape;735;p5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3" name="Shape 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Google Shape;744;g8ffb7a5e7a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5" name="Google Shape;745;g8ffb7a5e7a_0_10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3" name="Shape 7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Google Shape;754;p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5" name="Google Shape;755;p5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Google Shape;762;p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3" name="Google Shape;763;p5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3" name="Google Shape;773;p5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3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5" name="Google Shape;785;p6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3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Google Shape;794;p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5" name="Google Shape;795;p6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3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p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5" name="Google Shape;805;p6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3" name="Shape 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" name="Google Shape;814;p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5" name="Google Shape;815;p6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1" name="Shape 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" name="Google Shape;822;p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3" name="Google Shape;823;p6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1" name="Shape 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Google Shape;832;p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3" name="Google Shape;833;p6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Google Shape;842;g3d7e2de44d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3" name="Google Shape;843;g3d7e2de44d_0_6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1" name="Shape 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" name="Google Shape;852;g8ffb7a5e7a_0_10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3" name="Google Shape;853;g8ffb7a5e7a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4" name="Google Shape;854;g8ffb7a5e7a_0_109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2" name="Shape 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" name="Google Shape;863;p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4" name="Google Shape;864;p6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2" name="Shape 8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" name="Google Shape;873;p7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4" name="Google Shape;874;p7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5" name="Google Shape;875;p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1" name="Shape 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" name="Google Shape;882;p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3" name="Google Shape;883;p7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3" name="Google Shape;893;p7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Google Shape;902;g15c42852d1_2_1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3" name="Google Shape;903;g15c42852d1_2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4" name="Google Shape;904;g15c42852d1_2_13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2" name="Shape 9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" name="Google Shape;913;p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4" name="Google Shape;914;p7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5" name="Google Shape;925;p7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3" name="Shape 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" name="Google Shape;934;p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5" name="Google Shape;935;p7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1" name="Shape 9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" name="Google Shape;942;g3da7ba5d3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3" name="Google Shape;943;g3da7ba5d32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1" name="Shape 9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" name="Google Shape;952;g3da7ba5d32_0_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953" name="Google Shape;953;g3da7ba5d32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4" name="Google Shape;954;g3da7ba5d32_0_9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9272c8646e_0_10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963" name="Google Shape;963;g9272c8646e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4" name="Google Shape;964;g9272c8646e_0_100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1" name="Shape 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" name="Google Shape;972;g3da7ba5d32_0_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973" name="Google Shape;973;g3da7ba5d32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4" name="Google Shape;974;g3da7ba5d32_0_23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13bc0b6e17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g13bc0b6e17e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1" name="Shape 9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Google Shape;982;g15c42852d1_1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" name="Google Shape;983;g15c42852d1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4" name="Google Shape;984;g15c42852d1_1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3" name="Shape 9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" name="Google Shape;994;g9272c8646e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995" name="Google Shape;995;g9272c8646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6" name="Google Shape;996;g9272c8646e_0_0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3" name="Shape 10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" name="Google Shape;1004;p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5" name="Google Shape;1005;p8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1" name="Shape 1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Google Shape;1012;p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3" name="Google Shape;1013;p8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3" name="Google Shape;1023;p8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1" name="Shape 1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Google Shape;1032;p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3" name="Google Shape;1033;p8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0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2" name="Google Shape;1042;p9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9" name="Shape 10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Google Shape;1050;p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1" name="Google Shape;1051;p9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8" name="Shape 10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Google Shape;1059;p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0" name="Google Shape;1060;p9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8" name="Shape 10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Google Shape;1069;p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0" name="Google Shape;1070;p9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9" name="Shape 10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Google Shape;1080;p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1" name="Google Shape;1081;p9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7" name="Shape 10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1088;p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9" name="Google Shape;1089;p9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6" name="Shape 10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Google Shape;1097;p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8" name="Google Shape;1098;p9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5" name="Shape 1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Google Shape;1106;p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7" name="Google Shape;1107;p9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4" name="Shape 1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Google Shape;1115;g3da7ba5d32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6" name="Google Shape;1116;g3da7ba5d32_0_14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4" name="Shape 1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Google Shape;1125;g3da7ba5d32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6" name="Google Shape;1126;g3da7ba5d32_0_15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4" name="Shape 1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Google Shape;1135;g1207002737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6" name="Google Shape;1136;g1207002737d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4" name="Shape 1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Google Shape;1145;p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6" name="Google Shape;1146;p10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4" name="Shape 1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Google Shape;1155;p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6" name="Google Shape;1156;p10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3" name="Shape 1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Google Shape;1164;p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5" name="Google Shape;1165;p10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2"/>
          <p:cNvCxnSpPr/>
          <p:nvPr/>
        </p:nvCxnSpPr>
        <p:spPr>
          <a:xfrm>
            <a:off x="228600" y="6400800"/>
            <a:ext cx="8686800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" name="Google Shape;22;p2"/>
          <p:cNvCxnSpPr/>
          <p:nvPr/>
        </p:nvCxnSpPr>
        <p:spPr>
          <a:xfrm>
            <a:off x="228600" y="990600"/>
            <a:ext cx="8686800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3" name="Google Shape;23;p2"/>
          <p:cNvSpPr txBox="1"/>
          <p:nvPr/>
        </p:nvSpPr>
        <p:spPr>
          <a:xfrm>
            <a:off x="76200" y="76200"/>
            <a:ext cx="1447800" cy="822325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Logo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Here</a:t>
            </a:r>
            <a:endParaRPr/>
          </a:p>
        </p:txBody>
      </p:sp>
      <p:sp>
        <p:nvSpPr>
          <p:cNvPr id="24" name="Google Shape;24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2"/>
          <p:cNvSpPr txBox="1"/>
          <p:nvPr>
            <p:ph idx="1" type="subTitle"/>
          </p:nvPr>
        </p:nvSpPr>
        <p:spPr>
          <a:xfrm>
            <a:off x="1371600" y="4343400"/>
            <a:ext cx="64008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2971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429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3886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2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2"/>
          <p:cNvSpPr txBox="1"/>
          <p:nvPr>
            <p:ph idx="12" type="sldNum"/>
          </p:nvPr>
        </p:nvSpPr>
        <p:spPr>
          <a:xfrm>
            <a:off x="8001000" y="6477000"/>
            <a:ext cx="685800" cy="24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8153400" y="304800"/>
            <a:ext cx="533400" cy="30480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" name="Google Shape;29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60842" y="76195"/>
            <a:ext cx="755332" cy="822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Google Shape;83;p1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" name="Google Shape;84;p1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5" name="Google Shape;85;p11"/>
          <p:cNvSpPr txBox="1"/>
          <p:nvPr>
            <p:ph idx="10" type="dt"/>
          </p:nvPr>
        </p:nvSpPr>
        <p:spPr>
          <a:xfrm>
            <a:off x="228600" y="6477000"/>
            <a:ext cx="23622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11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p11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0" name="Google Shape;90;p1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1" name="Google Shape;91;p1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2" name="Google Shape;92;p12"/>
          <p:cNvSpPr txBox="1"/>
          <p:nvPr>
            <p:ph idx="10" type="dt"/>
          </p:nvPr>
        </p:nvSpPr>
        <p:spPr>
          <a:xfrm>
            <a:off x="228600" y="6477000"/>
            <a:ext cx="23622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3" name="Google Shape;93;p12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4" name="Google Shape;94;p12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3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7" name="Google Shape;97;p13"/>
          <p:cNvSpPr txBox="1"/>
          <p:nvPr>
            <p:ph idx="1" type="body"/>
          </p:nvPr>
        </p:nvSpPr>
        <p:spPr>
          <a:xfrm rot="5400000">
            <a:off x="1981200" y="-685800"/>
            <a:ext cx="5181600" cy="86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8" name="Google Shape;98;p13"/>
          <p:cNvSpPr txBox="1"/>
          <p:nvPr>
            <p:ph idx="10" type="dt"/>
          </p:nvPr>
        </p:nvSpPr>
        <p:spPr>
          <a:xfrm>
            <a:off x="228600" y="6477000"/>
            <a:ext cx="23622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9" name="Google Shape;99;p13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0" name="Google Shape;100;p13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 txBox="1"/>
          <p:nvPr>
            <p:ph type="title"/>
          </p:nvPr>
        </p:nvSpPr>
        <p:spPr>
          <a:xfrm rot="5400000">
            <a:off x="4743450" y="2076450"/>
            <a:ext cx="6172200" cy="217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3" name="Google Shape;103;p14"/>
          <p:cNvSpPr txBox="1"/>
          <p:nvPr>
            <p:ph idx="1" type="body"/>
          </p:nvPr>
        </p:nvSpPr>
        <p:spPr>
          <a:xfrm rot="5400000">
            <a:off x="323850" y="-19050"/>
            <a:ext cx="6172200" cy="63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4" name="Google Shape;104;p14"/>
          <p:cNvSpPr txBox="1"/>
          <p:nvPr>
            <p:ph idx="10" type="dt"/>
          </p:nvPr>
        </p:nvSpPr>
        <p:spPr>
          <a:xfrm>
            <a:off x="228600" y="6477000"/>
            <a:ext cx="23622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5" name="Google Shape;105;p14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6" name="Google Shape;106;p14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Content" type="txAndObj">
  <p:cSld name="TEXT_AND_OBJECT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9" name="Google Shape;109;p15"/>
          <p:cNvSpPr txBox="1"/>
          <p:nvPr>
            <p:ph idx="1" type="body"/>
          </p:nvPr>
        </p:nvSpPr>
        <p:spPr>
          <a:xfrm>
            <a:off x="228600" y="1066800"/>
            <a:ext cx="42672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0" name="Google Shape;110;p15"/>
          <p:cNvSpPr txBox="1"/>
          <p:nvPr>
            <p:ph idx="2" type="body"/>
          </p:nvPr>
        </p:nvSpPr>
        <p:spPr>
          <a:xfrm>
            <a:off x="4648200" y="1066800"/>
            <a:ext cx="42672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1" name="Google Shape;111;p15"/>
          <p:cNvSpPr txBox="1"/>
          <p:nvPr>
            <p:ph idx="10" type="dt"/>
          </p:nvPr>
        </p:nvSpPr>
        <p:spPr>
          <a:xfrm>
            <a:off x="228600" y="6477000"/>
            <a:ext cx="23622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3" name="Google Shape;113;p15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6" name="Google Shape;126;p17"/>
          <p:cNvCxnSpPr/>
          <p:nvPr/>
        </p:nvCxnSpPr>
        <p:spPr>
          <a:xfrm>
            <a:off x="228600" y="6400800"/>
            <a:ext cx="8686800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7" name="Google Shape;127;p17"/>
          <p:cNvCxnSpPr/>
          <p:nvPr/>
        </p:nvCxnSpPr>
        <p:spPr>
          <a:xfrm>
            <a:off x="228600" y="990600"/>
            <a:ext cx="8686800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8" name="Google Shape;128;p17"/>
          <p:cNvSpPr txBox="1"/>
          <p:nvPr/>
        </p:nvSpPr>
        <p:spPr>
          <a:xfrm>
            <a:off x="76200" y="76200"/>
            <a:ext cx="1447800" cy="822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Logo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Here</a:t>
            </a:r>
            <a:endParaRPr/>
          </a:p>
        </p:txBody>
      </p:sp>
      <p:sp>
        <p:nvSpPr>
          <p:cNvPr id="129" name="Google Shape;129;p17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0" name="Google Shape;130;p17"/>
          <p:cNvSpPr txBox="1"/>
          <p:nvPr>
            <p:ph idx="1" type="subTitle"/>
          </p:nvPr>
        </p:nvSpPr>
        <p:spPr>
          <a:xfrm>
            <a:off x="1371600" y="4343400"/>
            <a:ext cx="64008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333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1" name="Google Shape;131;p17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2" name="Google Shape;132;p17"/>
          <p:cNvSpPr txBox="1"/>
          <p:nvPr>
            <p:ph idx="12" type="sldNum"/>
          </p:nvPr>
        </p:nvSpPr>
        <p:spPr>
          <a:xfrm>
            <a:off x="8001000" y="6477000"/>
            <a:ext cx="685800" cy="2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8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5" name="Google Shape;135;p18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6" name="Google Shape;136;p18"/>
          <p:cNvSpPr txBox="1"/>
          <p:nvPr>
            <p:ph idx="10" type="dt"/>
          </p:nvPr>
        </p:nvSpPr>
        <p:spPr>
          <a:xfrm>
            <a:off x="228600" y="6477000"/>
            <a:ext cx="23622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7" name="Google Shape;137;p18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8" name="Google Shape;138;p18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over Content" type="txOverObj">
  <p:cSld name="TEXT_OVER_OBJECT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9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1" name="Google Shape;141;p19"/>
          <p:cNvSpPr txBox="1"/>
          <p:nvPr>
            <p:ph idx="1" type="body"/>
          </p:nvPr>
        </p:nvSpPr>
        <p:spPr>
          <a:xfrm>
            <a:off x="228600" y="1066800"/>
            <a:ext cx="8686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2" name="Google Shape;142;p19"/>
          <p:cNvSpPr txBox="1"/>
          <p:nvPr>
            <p:ph idx="2" type="body"/>
          </p:nvPr>
        </p:nvSpPr>
        <p:spPr>
          <a:xfrm>
            <a:off x="228600" y="3733800"/>
            <a:ext cx="8686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3" name="Google Shape;143;p19"/>
          <p:cNvSpPr txBox="1"/>
          <p:nvPr>
            <p:ph idx="10" type="dt"/>
          </p:nvPr>
        </p:nvSpPr>
        <p:spPr>
          <a:xfrm>
            <a:off x="228600" y="6477000"/>
            <a:ext cx="23622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4" name="Google Shape;144;p19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5" name="Google Shape;145;p19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over Text" type="objOverTx">
  <p:cSld name="OBJECT_OVER_TEXT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0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8" name="Google Shape;148;p20"/>
          <p:cNvSpPr txBox="1"/>
          <p:nvPr>
            <p:ph idx="1" type="body"/>
          </p:nvPr>
        </p:nvSpPr>
        <p:spPr>
          <a:xfrm>
            <a:off x="228600" y="1066800"/>
            <a:ext cx="8686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9" name="Google Shape;149;p20"/>
          <p:cNvSpPr txBox="1"/>
          <p:nvPr>
            <p:ph idx="2" type="body"/>
          </p:nvPr>
        </p:nvSpPr>
        <p:spPr>
          <a:xfrm>
            <a:off x="228600" y="3733800"/>
            <a:ext cx="8686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0" name="Google Shape;150;p20"/>
          <p:cNvSpPr txBox="1"/>
          <p:nvPr>
            <p:ph idx="10" type="dt"/>
          </p:nvPr>
        </p:nvSpPr>
        <p:spPr>
          <a:xfrm>
            <a:off x="228600" y="6477000"/>
            <a:ext cx="23622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1" name="Google Shape;151;p20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2" name="Google Shape;152;p20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1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5" name="Google Shape;155;p21"/>
          <p:cNvSpPr txBox="1"/>
          <p:nvPr>
            <p:ph idx="1" type="body"/>
          </p:nvPr>
        </p:nvSpPr>
        <p:spPr>
          <a:xfrm>
            <a:off x="228600" y="1066800"/>
            <a:ext cx="42672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6" name="Google Shape;156;p21"/>
          <p:cNvSpPr txBox="1"/>
          <p:nvPr>
            <p:ph idx="2" type="body"/>
          </p:nvPr>
        </p:nvSpPr>
        <p:spPr>
          <a:xfrm>
            <a:off x="4648200" y="1066800"/>
            <a:ext cx="42672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7" name="Google Shape;157;p21"/>
          <p:cNvSpPr txBox="1"/>
          <p:nvPr>
            <p:ph idx="10" type="dt"/>
          </p:nvPr>
        </p:nvSpPr>
        <p:spPr>
          <a:xfrm>
            <a:off x="228600" y="6477000"/>
            <a:ext cx="23622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8" name="Google Shape;158;p21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9" name="Google Shape;159;p21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3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3"/>
          <p:cNvSpPr txBox="1"/>
          <p:nvPr>
            <p:ph idx="10" type="dt"/>
          </p:nvPr>
        </p:nvSpPr>
        <p:spPr>
          <a:xfrm>
            <a:off x="228600" y="6477000"/>
            <a:ext cx="23622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3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3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2"/>
          <p:cNvSpPr txBox="1"/>
          <p:nvPr>
            <p:ph type="title"/>
          </p:nvPr>
        </p:nvSpPr>
        <p:spPr>
          <a:xfrm>
            <a:off x="722312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40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2" name="Google Shape;162;p22"/>
          <p:cNvSpPr txBox="1"/>
          <p:nvPr>
            <p:ph idx="1" type="body"/>
          </p:nvPr>
        </p:nvSpPr>
        <p:spPr>
          <a:xfrm>
            <a:off x="722312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3" name="Google Shape;163;p22"/>
          <p:cNvSpPr txBox="1"/>
          <p:nvPr>
            <p:ph idx="10" type="dt"/>
          </p:nvPr>
        </p:nvSpPr>
        <p:spPr>
          <a:xfrm>
            <a:off x="228600" y="6477000"/>
            <a:ext cx="23622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4" name="Google Shape;164;p22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5" name="Google Shape;165;p22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8" name="Google Shape;168;p23"/>
          <p:cNvSpPr txBox="1"/>
          <p:nvPr>
            <p:ph idx="1" type="body"/>
          </p:nvPr>
        </p:nvSpPr>
        <p:spPr>
          <a:xfrm>
            <a:off x="457200" y="1535112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9" name="Google Shape;169;p23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0" name="Google Shape;170;p23"/>
          <p:cNvSpPr txBox="1"/>
          <p:nvPr>
            <p:ph idx="3" type="body"/>
          </p:nvPr>
        </p:nvSpPr>
        <p:spPr>
          <a:xfrm>
            <a:off x="4645025" y="1535112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1" name="Google Shape;171;p23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2" name="Google Shape;172;p23"/>
          <p:cNvSpPr txBox="1"/>
          <p:nvPr>
            <p:ph idx="10" type="dt"/>
          </p:nvPr>
        </p:nvSpPr>
        <p:spPr>
          <a:xfrm>
            <a:off x="228600" y="6477000"/>
            <a:ext cx="23622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3" name="Google Shape;173;p23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4" name="Google Shape;174;p23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4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7" name="Google Shape;177;p24"/>
          <p:cNvSpPr txBox="1"/>
          <p:nvPr>
            <p:ph idx="10" type="dt"/>
          </p:nvPr>
        </p:nvSpPr>
        <p:spPr>
          <a:xfrm>
            <a:off x="228600" y="6477000"/>
            <a:ext cx="23622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8" name="Google Shape;178;p24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9" name="Google Shape;179;p24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5"/>
          <p:cNvSpPr txBox="1"/>
          <p:nvPr>
            <p:ph idx="10" type="dt"/>
          </p:nvPr>
        </p:nvSpPr>
        <p:spPr>
          <a:xfrm>
            <a:off x="228600" y="6477000"/>
            <a:ext cx="23622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2" name="Google Shape;182;p25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3" name="Google Shape;183;p25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6"/>
          <p:cNvSpPr txBox="1"/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0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6" name="Google Shape;186;p26"/>
          <p:cNvSpPr txBox="1"/>
          <p:nvPr>
            <p:ph idx="1" type="body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7" name="Google Shape;187;p26"/>
          <p:cNvSpPr txBox="1"/>
          <p:nvPr>
            <p:ph idx="2" type="body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8" name="Google Shape;188;p26"/>
          <p:cNvSpPr txBox="1"/>
          <p:nvPr>
            <p:ph idx="10" type="dt"/>
          </p:nvPr>
        </p:nvSpPr>
        <p:spPr>
          <a:xfrm>
            <a:off x="228600" y="6477000"/>
            <a:ext cx="23622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9" name="Google Shape;189;p26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0" name="Google Shape;190;p26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7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0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3" name="Google Shape;193;p2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4" name="Google Shape;194;p27"/>
          <p:cNvSpPr txBox="1"/>
          <p:nvPr>
            <p:ph idx="1" type="body"/>
          </p:nvPr>
        </p:nvSpPr>
        <p:spPr>
          <a:xfrm>
            <a:off x="1792288" y="5367337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5" name="Google Shape;195;p27"/>
          <p:cNvSpPr txBox="1"/>
          <p:nvPr>
            <p:ph idx="10" type="dt"/>
          </p:nvPr>
        </p:nvSpPr>
        <p:spPr>
          <a:xfrm>
            <a:off x="228600" y="6477000"/>
            <a:ext cx="23622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6" name="Google Shape;196;p27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7" name="Google Shape;197;p27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Content" type="txAndObj">
  <p:cSld name="TEXT_AND_OBJECT"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8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0" name="Google Shape;200;p28"/>
          <p:cNvSpPr txBox="1"/>
          <p:nvPr>
            <p:ph idx="1" type="body"/>
          </p:nvPr>
        </p:nvSpPr>
        <p:spPr>
          <a:xfrm>
            <a:off x="228600" y="1066800"/>
            <a:ext cx="42672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1" name="Google Shape;201;p28"/>
          <p:cNvSpPr txBox="1"/>
          <p:nvPr>
            <p:ph idx="2" type="body"/>
          </p:nvPr>
        </p:nvSpPr>
        <p:spPr>
          <a:xfrm>
            <a:off x="4648200" y="1066800"/>
            <a:ext cx="42672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2" name="Google Shape;202;p28"/>
          <p:cNvSpPr txBox="1"/>
          <p:nvPr>
            <p:ph idx="10" type="dt"/>
          </p:nvPr>
        </p:nvSpPr>
        <p:spPr>
          <a:xfrm>
            <a:off x="228600" y="6477000"/>
            <a:ext cx="23622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3" name="Google Shape;203;p28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4" name="Google Shape;204;p28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over Content" type="txOverObj">
  <p:cSld name="TEXT_OVER_OBJEC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4"/>
          <p:cNvSpPr txBox="1"/>
          <p:nvPr>
            <p:ph idx="1" type="body"/>
          </p:nvPr>
        </p:nvSpPr>
        <p:spPr>
          <a:xfrm>
            <a:off x="228600" y="1066800"/>
            <a:ext cx="8686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4"/>
          <p:cNvSpPr txBox="1"/>
          <p:nvPr>
            <p:ph idx="2" type="body"/>
          </p:nvPr>
        </p:nvSpPr>
        <p:spPr>
          <a:xfrm>
            <a:off x="228600" y="3733800"/>
            <a:ext cx="8686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4"/>
          <p:cNvSpPr txBox="1"/>
          <p:nvPr>
            <p:ph idx="10" type="dt"/>
          </p:nvPr>
        </p:nvSpPr>
        <p:spPr>
          <a:xfrm>
            <a:off x="228600" y="6477000"/>
            <a:ext cx="23622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4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4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over Text" type="objOverTx">
  <p:cSld name="OBJECT_OVER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5"/>
          <p:cNvSpPr txBox="1"/>
          <p:nvPr>
            <p:ph idx="1" type="body"/>
          </p:nvPr>
        </p:nvSpPr>
        <p:spPr>
          <a:xfrm>
            <a:off x="228600" y="1066800"/>
            <a:ext cx="8686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5"/>
          <p:cNvSpPr txBox="1"/>
          <p:nvPr>
            <p:ph idx="2" type="body"/>
          </p:nvPr>
        </p:nvSpPr>
        <p:spPr>
          <a:xfrm>
            <a:off x="228600" y="3733800"/>
            <a:ext cx="8686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5"/>
          <p:cNvSpPr txBox="1"/>
          <p:nvPr>
            <p:ph idx="10" type="dt"/>
          </p:nvPr>
        </p:nvSpPr>
        <p:spPr>
          <a:xfrm>
            <a:off x="228600" y="6477000"/>
            <a:ext cx="23622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5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5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228600" y="1066800"/>
            <a:ext cx="42672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6"/>
          <p:cNvSpPr txBox="1"/>
          <p:nvPr>
            <p:ph idx="2" type="body"/>
          </p:nvPr>
        </p:nvSpPr>
        <p:spPr>
          <a:xfrm>
            <a:off x="4648200" y="1066800"/>
            <a:ext cx="42672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6"/>
          <p:cNvSpPr txBox="1"/>
          <p:nvPr>
            <p:ph idx="10" type="dt"/>
          </p:nvPr>
        </p:nvSpPr>
        <p:spPr>
          <a:xfrm>
            <a:off x="228600" y="6477000"/>
            <a:ext cx="23622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6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6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7"/>
          <p:cNvSpPr txBox="1"/>
          <p:nvPr>
            <p:ph idx="10" type="dt"/>
          </p:nvPr>
        </p:nvSpPr>
        <p:spPr>
          <a:xfrm>
            <a:off x="228600" y="6477000"/>
            <a:ext cx="23622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7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7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8"/>
          <p:cNvSpPr txBox="1"/>
          <p:nvPr>
            <p:ph idx="10" type="dt"/>
          </p:nvPr>
        </p:nvSpPr>
        <p:spPr>
          <a:xfrm>
            <a:off x="228600" y="6477000"/>
            <a:ext cx="23622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8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8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9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9"/>
          <p:cNvSpPr txBox="1"/>
          <p:nvPr>
            <p:ph idx="10" type="dt"/>
          </p:nvPr>
        </p:nvSpPr>
        <p:spPr>
          <a:xfrm>
            <a:off x="228600" y="6477000"/>
            <a:ext cx="23622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9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9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0"/>
          <p:cNvSpPr txBox="1"/>
          <p:nvPr>
            <p:ph idx="10" type="dt"/>
          </p:nvPr>
        </p:nvSpPr>
        <p:spPr>
          <a:xfrm>
            <a:off x="228600" y="6477000"/>
            <a:ext cx="23622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10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10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5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3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228600" y="6477000"/>
            <a:ext cx="23622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5" name="Google Shape;15;p1"/>
          <p:cNvCxnSpPr/>
          <p:nvPr/>
        </p:nvCxnSpPr>
        <p:spPr>
          <a:xfrm>
            <a:off x="228600" y="6400800"/>
            <a:ext cx="8686800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" name="Google Shape;16;p1"/>
          <p:cNvCxnSpPr/>
          <p:nvPr/>
        </p:nvCxnSpPr>
        <p:spPr>
          <a:xfrm>
            <a:off x="228600" y="990600"/>
            <a:ext cx="8686800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1"/>
          <p:cNvSpPr txBox="1"/>
          <p:nvPr/>
        </p:nvSpPr>
        <p:spPr>
          <a:xfrm>
            <a:off x="76200" y="76200"/>
            <a:ext cx="1447800" cy="822325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Logo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Here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(If You Want)</a:t>
            </a:r>
            <a:endParaRPr/>
          </a:p>
        </p:txBody>
      </p:sp>
      <p:sp>
        <p:nvSpPr>
          <p:cNvPr id="18" name="Google Shape;18;p1"/>
          <p:cNvSpPr/>
          <p:nvPr/>
        </p:nvSpPr>
        <p:spPr>
          <a:xfrm>
            <a:off x="8153400" y="304800"/>
            <a:ext cx="533400" cy="30480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" name="Google Shape;1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060842" y="76195"/>
            <a:ext cx="755332" cy="82232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6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6" name="Google Shape;116;p16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7" name="Google Shape;117;p16"/>
          <p:cNvSpPr txBox="1"/>
          <p:nvPr>
            <p:ph idx="10" type="dt"/>
          </p:nvPr>
        </p:nvSpPr>
        <p:spPr>
          <a:xfrm>
            <a:off x="228600" y="6477000"/>
            <a:ext cx="23622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8" name="Google Shape;118;p16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20" name="Google Shape;120;p16"/>
          <p:cNvCxnSpPr/>
          <p:nvPr/>
        </p:nvCxnSpPr>
        <p:spPr>
          <a:xfrm>
            <a:off x="228600" y="6400800"/>
            <a:ext cx="8686800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1" name="Google Shape;121;p16"/>
          <p:cNvCxnSpPr/>
          <p:nvPr/>
        </p:nvCxnSpPr>
        <p:spPr>
          <a:xfrm>
            <a:off x="228600" y="990600"/>
            <a:ext cx="8686800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2" name="Google Shape;122;p16"/>
          <p:cNvSpPr txBox="1"/>
          <p:nvPr/>
        </p:nvSpPr>
        <p:spPr>
          <a:xfrm>
            <a:off x="76200" y="76200"/>
            <a:ext cx="1447800" cy="822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Logo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Here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(If You Want)</a:t>
            </a:r>
            <a:endParaRPr/>
          </a:p>
        </p:txBody>
      </p:sp>
      <p:sp>
        <p:nvSpPr>
          <p:cNvPr id="123" name="Google Shape;123;p16"/>
          <p:cNvSpPr/>
          <p:nvPr/>
        </p:nvSpPr>
        <p:spPr>
          <a:xfrm>
            <a:off x="8153400" y="304800"/>
            <a:ext cx="533400" cy="30480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4" name="Google Shape;124;p16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060842" y="76195"/>
            <a:ext cx="755332" cy="82232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0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0.xml"/></Relationships>
</file>

<file path=ppt/slides/_rels/slide10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1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6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6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3.xml"/></Relationships>
</file>

<file path=ppt/slides/_rels/slide6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/Relationships>
</file>

<file path=ppt/slides/_rels/slide6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5.xml"/></Relationships>
</file>

<file path=ppt/slides/_rels/slide6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6.xml"/></Relationships>
</file>

<file path=ppt/slides/_rels/slide6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7.xml"/></Relationships>
</file>

<file path=ppt/slides/_rels/slide6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8.xml"/></Relationships>
</file>

<file path=ppt/slides/_rels/slide6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9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7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0.xml"/></Relationships>
</file>

<file path=ppt/slides/_rels/slide7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1.xml"/></Relationships>
</file>

<file path=ppt/slides/_rels/slide7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2.xml"/></Relationships>
</file>

<file path=ppt/slides/_rels/slide7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3.xml"/></Relationships>
</file>

<file path=ppt/slides/_rels/slide7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4.xml"/></Relationships>
</file>

<file path=ppt/slides/_rels/slide7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5.xml"/></Relationships>
</file>

<file path=ppt/slides/_rels/slide7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76.xml"/></Relationships>
</file>

<file path=ppt/slides/_rels/slide7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77.xml"/></Relationships>
</file>

<file path=ppt/slides/_rels/slide7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78.xml"/></Relationships>
</file>

<file path=ppt/slides/_rels/slide7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79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8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0.xml"/></Relationships>
</file>

<file path=ppt/slides/_rels/slide8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81.xml"/></Relationships>
</file>

<file path=ppt/slides/_rels/slide8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2.xml"/></Relationships>
</file>

<file path=ppt/slides/_rels/slide8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3.xml"/></Relationships>
</file>

<file path=ppt/slides/_rels/slide8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4.xml"/></Relationships>
</file>

<file path=ppt/slides/_rels/slide8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5.xml"/></Relationships>
</file>

<file path=ppt/slides/_rels/slide8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6.xml"/></Relationships>
</file>

<file path=ppt/slides/_rels/slide8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7.xml"/></Relationships>
</file>

<file path=ppt/slides/_rels/slide8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8.xml"/></Relationships>
</file>

<file path=ppt/slides/_rels/slide8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9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9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0.xml"/></Relationships>
</file>

<file path=ppt/slides/_rels/slide9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1.xml"/></Relationships>
</file>

<file path=ppt/slides/_rels/slide9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2.xml"/></Relationships>
</file>

<file path=ppt/slides/_rels/slide9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3.xml"/></Relationships>
</file>

<file path=ppt/slides/_rels/slide9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94.xml"/></Relationships>
</file>

<file path=ppt/slides/_rels/slide9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95.xml"/></Relationships>
</file>

<file path=ppt/slides/_rels/slide9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6.xml"/></Relationships>
</file>

<file path=ppt/slides/_rels/slide9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7.xml"/></Relationships>
</file>

<file path=ppt/slides/_rels/slide9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8.xml"/></Relationships>
</file>

<file path=ppt/slides/_rels/slide9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9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</a:t>
            </a:r>
            <a:r>
              <a:rPr lang="en-US"/>
              <a:t>2026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CDR: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29"/>
          <p:cNvSpPr txBox="1"/>
          <p:nvPr>
            <p:ph idx="12" type="sldNum"/>
          </p:nvPr>
        </p:nvSpPr>
        <p:spPr>
          <a:xfrm>
            <a:off x="8001000" y="6477000"/>
            <a:ext cx="685800" cy="24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29"/>
          <p:cNvSpPr txBox="1"/>
          <p:nvPr>
            <p:ph type="ctrTitle"/>
          </p:nvPr>
        </p:nvSpPr>
        <p:spPr>
          <a:xfrm>
            <a:off x="685800" y="2130425"/>
            <a:ext cx="7772400" cy="1679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</a:t>
            </a:r>
            <a:r>
              <a:rPr lang="en-US"/>
              <a:t>2026</a:t>
            </a: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Critical Design Review (CDR)</a:t>
            </a:r>
            <a:b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Outline</a:t>
            </a:r>
            <a:b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2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Version 1.</a:t>
            </a:r>
            <a:r>
              <a:rPr i="1" lang="en-US" sz="2800"/>
              <a:t>0</a:t>
            </a:r>
            <a:endParaRPr b="1" i="1" sz="32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29"/>
          <p:cNvSpPr txBox="1"/>
          <p:nvPr>
            <p:ph idx="1" type="subTitle"/>
          </p:nvPr>
        </p:nvSpPr>
        <p:spPr>
          <a:xfrm>
            <a:off x="1371600" y="4343400"/>
            <a:ext cx="64008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Your Team Number Here</a:t>
            </a:r>
            <a:endParaRPr/>
          </a:p>
          <a:p>
            <a: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Your Team Name Here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8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298" name="Google Shape;298;p38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38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Physical Layout</a:t>
            </a:r>
            <a:endParaRPr/>
          </a:p>
        </p:txBody>
      </p:sp>
      <p:sp>
        <p:nvSpPr>
          <p:cNvPr id="300" name="Google Shape;300;p38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38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302" name="Google Shape;302;p38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The goal is to present the physical idea of what the CanSat will look like for reference prior to getting into details of the CanSat design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Diagram(s) showing physical layout of selected CanSat configuration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Make sure to include: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Dimensions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Placement of major components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Sensors, electronics, radio, power, mechanisms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Relevant configurations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P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ayload, launch configuration, deployed, etc.</a:t>
            </a:r>
            <a:endParaRPr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4" name="Shape 1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" name="Google Shape;1175;p128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6" name="Google Shape;1176;p128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7" name="Google Shape;1177;p128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PPT Template Use</a:t>
            </a:r>
            <a:endParaRPr/>
          </a:p>
        </p:txBody>
      </p:sp>
      <p:sp>
        <p:nvSpPr>
          <p:cNvPr id="1178" name="Google Shape;1178;p128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/>
              <a:t>All teams shall use this presentation template</a:t>
            </a:r>
            <a:endParaRPr/>
          </a:p>
          <a:p>
            <a:pPr indent="-330200" lvl="0" marL="3429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/>
              <a:t>Team logos</a:t>
            </a:r>
            <a:endParaRPr/>
          </a:p>
          <a:p>
            <a:pPr indent="-273050" lvl="1" marL="74295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A team logo can be inserted into the placeholder location (and size) on the master slide</a:t>
            </a:r>
            <a:endParaRPr/>
          </a:p>
          <a:p>
            <a:pPr indent="-273050" lvl="1" marL="74295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If no logo is to be used, remove the placeholder from the master slide</a:t>
            </a:r>
            <a:endParaRPr/>
          </a:p>
          <a:p>
            <a:pPr indent="-330200" lvl="0" marL="3429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/>
              <a:t>Team number and name must be in the footer of each slide</a:t>
            </a:r>
            <a:endParaRPr/>
          </a:p>
          <a:p>
            <a:pPr indent="-330200" lvl="0" marL="3429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/>
              <a:t>On each slide, replace the “Name goes here” in the bottom left corner with the name of the person(s) presenting that slide</a:t>
            </a:r>
            <a:endParaRPr/>
          </a:p>
          <a:p>
            <a:pPr indent="-273050" lvl="1" marL="74295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This will allow the judges to know the person to address any questions or comments to</a:t>
            </a:r>
            <a:endParaRPr sz="2000"/>
          </a:p>
          <a:p>
            <a: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2" name="Shape 1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Google Shape;1183;p129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Presentation Template Update Log </a:t>
            </a:r>
            <a:b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(Do not include in presentation) </a:t>
            </a:r>
            <a:endParaRPr b="1" i="0" sz="2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4" name="Google Shape;1184;p129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1.0 – Initial version for </a:t>
            </a:r>
            <a:r>
              <a:rPr lang="en-US" sz="1800"/>
              <a:t>2023</a:t>
            </a:r>
            <a:endParaRPr sz="1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29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6" name="Google Shape;1186;p129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9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308" name="Google Shape;308;p39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39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Launch Vehicle Compatibility</a:t>
            </a:r>
            <a:endParaRPr/>
          </a:p>
        </p:txBody>
      </p:sp>
      <p:sp>
        <p:nvSpPr>
          <p:cNvPr id="310" name="Google Shape;310;p39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0" marL="34290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/>
              <a:t>Include a dimensioned drawing that shows </a:t>
            </a:r>
            <a:r>
              <a:rPr i="1" lang="en-US" sz="1800"/>
              <a:t>clearances</a:t>
            </a:r>
            <a:r>
              <a:rPr lang="en-US" sz="1800"/>
              <a:t> with the payload section</a:t>
            </a:r>
            <a:endParaRPr sz="1800"/>
          </a:p>
          <a:p>
            <a:pPr indent="-273050" lvl="1" marL="74295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Focus on launch </a:t>
            </a:r>
            <a:r>
              <a:rPr lang="en-US" sz="1800"/>
              <a:t>configuration</a:t>
            </a:r>
            <a:endParaRPr sz="1800"/>
          </a:p>
          <a:p>
            <a:pPr indent="-273050" lvl="1" marL="74295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Include all descent control apparatus (no sharp protrusions)</a:t>
            </a:r>
            <a:endParaRPr sz="1800"/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1800"/>
              <a:t>Wha</a:t>
            </a:r>
            <a:r>
              <a:rPr lang="en-US" sz="1800"/>
              <a:t>t is the clearance? (Leave margin to allow </a:t>
            </a:r>
            <a:r>
              <a:rPr i="1" lang="en-US" sz="1800"/>
              <a:t>easy</a:t>
            </a:r>
            <a:r>
              <a:rPr lang="en-US" sz="1800"/>
              <a:t> deployment!)</a:t>
            </a:r>
            <a:endParaRPr sz="2000"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past years there were a large number of CanSats that did not deploy from the payload sections of the rocket because of protrusions or because the CanSat was too wide to fit in the rocket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Lack of sharp protrusions and fit within the Launch Vehicle will also be scored at the Flight Readiness Review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39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39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40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40"/>
          <p:cNvSpPr txBox="1"/>
          <p:nvPr>
            <p:ph idx="12" type="sldNum"/>
          </p:nvPr>
        </p:nvSpPr>
        <p:spPr>
          <a:xfrm>
            <a:off x="8001000" y="6477000"/>
            <a:ext cx="685800" cy="24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40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Sensor Subsystem Design</a:t>
            </a:r>
            <a:endParaRPr/>
          </a:p>
        </p:txBody>
      </p:sp>
      <p:sp>
        <p:nvSpPr>
          <p:cNvPr id="320" name="Google Shape;320;p40"/>
          <p:cNvSpPr txBox="1"/>
          <p:nvPr>
            <p:ph idx="1" type="subTitle"/>
          </p:nvPr>
        </p:nvSpPr>
        <p:spPr>
          <a:xfrm>
            <a:off x="1371600" y="4343400"/>
            <a:ext cx="64008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Name(s) Go Here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41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41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41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Sensor Subsystem Overview</a:t>
            </a:r>
            <a:endParaRPr/>
          </a:p>
        </p:txBody>
      </p:sp>
      <p:sp>
        <p:nvSpPr>
          <p:cNvPr id="328" name="Google Shape;328;p41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 slide providing an overview of the CanSat sensor subsystem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summary of the selected sensors (type &amp; models)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brief discussion of what the sensors are used for</a:t>
            </a:r>
            <a:endParaRPr/>
          </a:p>
          <a:p>
            <a:pPr indent="0" lvl="1" marL="609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41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330" name="Google Shape;330;p41"/>
          <p:cNvSpPr/>
          <p:nvPr/>
        </p:nvSpPr>
        <p:spPr>
          <a:xfrm>
            <a:off x="8610600" y="76200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42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Sensor Changes Since PDR</a:t>
            </a:r>
            <a:endParaRPr/>
          </a:p>
        </p:txBody>
      </p:sp>
      <p:sp>
        <p:nvSpPr>
          <p:cNvPr id="336" name="Google Shape;336;p42"/>
          <p:cNvSpPr txBox="1"/>
          <p:nvPr>
            <p:ph idx="1" type="body"/>
          </p:nvPr>
        </p:nvSpPr>
        <p:spPr>
          <a:xfrm>
            <a:off x="228600" y="1066800"/>
            <a:ext cx="86106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 slide providing an overview of the CanSat sensor system changes since PDR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rationale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Clearly explain why changes were made, including things like: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Power limitations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Testing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Component size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Availability</a:t>
            </a:r>
            <a:endParaRPr/>
          </a:p>
        </p:txBody>
      </p:sp>
      <p:sp>
        <p:nvSpPr>
          <p:cNvPr id="337" name="Google Shape;337;p42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338" name="Google Shape;338;p42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42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42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43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346" name="Google Shape;346;p43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43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Payload</a:t>
            </a:r>
            <a:r>
              <a:rPr lang="en-US"/>
              <a:t> 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Air Pressure Sensor Summary</a:t>
            </a:r>
            <a:endParaRPr/>
          </a:p>
        </p:txBody>
      </p:sp>
      <p:sp>
        <p:nvSpPr>
          <p:cNvPr id="348" name="Google Shape;348;p43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Summary of altitude sensor selection and characteristics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Include: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Sensor accuracy and data format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Overview of data processing (including equations, as appropriate)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If there is no sensor, have a page that states it to receive the points</a:t>
            </a:r>
            <a:endParaRPr/>
          </a:p>
          <a:p>
            <a:pPr indent="0" lvl="1" marL="609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43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350" name="Google Shape;350;p43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44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lang="en-US"/>
              <a:t>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356" name="Google Shape;356;p44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p44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Payload 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Air </a:t>
            </a:r>
            <a:r>
              <a:rPr lang="en-US"/>
              <a:t>Temperature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Sensor Summary</a:t>
            </a:r>
            <a:endParaRPr/>
          </a:p>
        </p:txBody>
      </p:sp>
      <p:sp>
        <p:nvSpPr>
          <p:cNvPr id="358" name="Google Shape;358;p44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Summary of </a:t>
            </a:r>
            <a:r>
              <a:rPr lang="en-US"/>
              <a:t>temperature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sensor selection and characteristics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Include: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Sensor accuracy and data format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Overview of data processing (including equations, as appropriate)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If there is no sensor, have a page that states it to receive the points</a:t>
            </a:r>
            <a:endParaRPr/>
          </a:p>
          <a:p>
            <a:pPr indent="0" lvl="1" marL="609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p44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360" name="Google Shape;360;p44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45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366" name="Google Shape;366;p45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45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Payload</a:t>
            </a:r>
            <a:r>
              <a:rPr lang="en-US"/>
              <a:t> GNSS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Sensor Summary</a:t>
            </a:r>
            <a:endParaRPr/>
          </a:p>
        </p:txBody>
      </p:sp>
      <p:sp>
        <p:nvSpPr>
          <p:cNvPr id="368" name="Google Shape;368;p45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Summary of </a:t>
            </a:r>
            <a:r>
              <a:rPr lang="en-US"/>
              <a:t>GPS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sensor selection and characteristics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Include: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Sensor accuracy and data format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Overview of data formats (including equations, as appropriate)</a:t>
            </a:r>
            <a:endParaRPr/>
          </a:p>
          <a:p>
            <a: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45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370" name="Google Shape;370;p45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46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376" name="Google Shape;376;p46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p46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Payload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Voltage and Curr</a:t>
            </a:r>
            <a:r>
              <a:rPr lang="en-US"/>
              <a:t>ent 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Sensor Summary</a:t>
            </a:r>
            <a:endParaRPr/>
          </a:p>
        </p:txBody>
      </p:sp>
      <p:sp>
        <p:nvSpPr>
          <p:cNvPr id="378" name="Google Shape;378;p46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Summary of battery voltage and current sensor selection and characteristics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Include: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Sensor accuracy and data format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Overview of data processing (including equations, as appropriate)</a:t>
            </a:r>
            <a:endParaRPr/>
          </a:p>
          <a:p>
            <a:pPr indent="0" lvl="1" marL="609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9" name="Google Shape;379;p46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380" name="Google Shape;380;p46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47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lang="en-US"/>
              <a:t>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386" name="Google Shape;386;p47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7" name="Google Shape;387;p47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Rotation Rotation Rate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Sensor Summary</a:t>
            </a:r>
            <a:endParaRPr/>
          </a:p>
        </p:txBody>
      </p:sp>
      <p:sp>
        <p:nvSpPr>
          <p:cNvPr id="388" name="Google Shape;388;p47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Summary of sensor</a:t>
            </a:r>
            <a:r>
              <a:rPr lang="en-US"/>
              <a:t>s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/>
              <a:t>selected to determine rotation of payload structure during ascent and descent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Include: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Sensor accuracy and data format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Overview of data formats (including equations, as appropriate)</a:t>
            </a:r>
            <a:endParaRPr/>
          </a:p>
          <a:p>
            <a: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p47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390" name="Google Shape;390;p47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0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CDR: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30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30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Presentation Outline</a:t>
            </a:r>
            <a:endParaRPr/>
          </a:p>
        </p:txBody>
      </p:sp>
      <p:sp>
        <p:nvSpPr>
          <p:cNvPr id="220" name="Google Shape;220;p30"/>
          <p:cNvSpPr txBox="1"/>
          <p:nvPr>
            <p:ph idx="1" type="body"/>
          </p:nvPr>
        </p:nvSpPr>
        <p:spPr>
          <a:xfrm>
            <a:off x="228600" y="1066800"/>
            <a:ext cx="86868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 a simple outline of the presentation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I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ndicate the team member(s) who will be presenting each section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Terms:</a:t>
            </a:r>
            <a:endParaRPr/>
          </a:p>
          <a:p>
            <a:pPr indent="-2476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1" i="1" lang="en-US" sz="1800"/>
              <a:t>Payload refers to the Cansat</a:t>
            </a:r>
            <a:endParaRPr b="1" i="1" sz="1800"/>
          </a:p>
        </p:txBody>
      </p:sp>
      <p:sp>
        <p:nvSpPr>
          <p:cNvPr id="221" name="Google Shape;221;p30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222" name="Google Shape;222;p30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3" name="Google Shape;223;p30"/>
          <p:cNvCxnSpPr/>
          <p:nvPr/>
        </p:nvCxnSpPr>
        <p:spPr>
          <a:xfrm flipH="1" rot="10800000">
            <a:off x="8686800" y="517634"/>
            <a:ext cx="152400" cy="3901966"/>
          </a:xfrm>
          <a:prstGeom prst="straightConnector1">
            <a:avLst/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sp>
        <p:nvSpPr>
          <p:cNvPr id="224" name="Google Shape;224;p30"/>
          <p:cNvSpPr/>
          <p:nvPr/>
        </p:nvSpPr>
        <p:spPr>
          <a:xfrm>
            <a:off x="228600" y="4243500"/>
            <a:ext cx="8686800" cy="2081100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1C1D"/>
              </a:buClr>
              <a:buFont typeface="Arial"/>
              <a:buNone/>
            </a:pPr>
            <a:r>
              <a:rPr b="1" i="0" lang="en-US" sz="1800" u="none" cap="none" strike="noStrike">
                <a:solidFill>
                  <a:srgbClr val="0C1C1D"/>
                </a:solidFill>
                <a:latin typeface="Arial"/>
                <a:ea typeface="Arial"/>
                <a:cs typeface="Arial"/>
                <a:sym typeface="Arial"/>
              </a:rPr>
              <a:t>IMPORTANT PRESENTATION GUIDELINE: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1C1D"/>
              </a:buClr>
              <a:buFont typeface="Arial"/>
              <a:buNone/>
            </a:pPr>
            <a:r>
              <a:rPr b="1" i="0" lang="en-US" sz="1800" u="none" cap="none" strike="noStrike">
                <a:solidFill>
                  <a:srgbClr val="0C1C1D"/>
                </a:solidFill>
                <a:latin typeface="Arial"/>
                <a:ea typeface="Arial"/>
                <a:cs typeface="Arial"/>
                <a:sym typeface="Arial"/>
              </a:rPr>
              <a:t>Teams should only present </a:t>
            </a:r>
            <a:r>
              <a:rPr b="1" lang="en-US" sz="1800">
                <a:solidFill>
                  <a:srgbClr val="0C1C1D"/>
                </a:solidFill>
              </a:rPr>
              <a:t>slides</a:t>
            </a:r>
            <a:r>
              <a:rPr b="1" i="0" lang="en-US" sz="1800" u="none" cap="none" strike="noStrike">
                <a:solidFill>
                  <a:srgbClr val="0C1C1D"/>
                </a:solidFill>
                <a:latin typeface="Arial"/>
                <a:ea typeface="Arial"/>
                <a:cs typeface="Arial"/>
                <a:sym typeface="Arial"/>
              </a:rPr>
              <a:t> with this star icon.</a:t>
            </a:r>
            <a:endParaRPr b="1" i="0" sz="1800" u="none" cap="none" strike="noStrike">
              <a:solidFill>
                <a:srgbClr val="0C1C1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1C1D"/>
              </a:buClr>
              <a:buFont typeface="Arial"/>
              <a:buNone/>
            </a:pPr>
            <a:r>
              <a:rPr b="1" i="0" lang="en-US" sz="1800" u="none" cap="none" strike="noStrike">
                <a:solidFill>
                  <a:srgbClr val="0C1C1D"/>
                </a:solidFill>
                <a:latin typeface="Arial"/>
                <a:ea typeface="Arial"/>
                <a:cs typeface="Arial"/>
                <a:sym typeface="Arial"/>
              </a:rPr>
              <a:t>  Other </a:t>
            </a:r>
            <a:r>
              <a:rPr b="1" lang="en-US" sz="1800">
                <a:solidFill>
                  <a:srgbClr val="0C1C1D"/>
                </a:solidFill>
              </a:rPr>
              <a:t>slides</a:t>
            </a:r>
            <a:r>
              <a:rPr b="1" i="0" lang="en-US" sz="1800" u="none" cap="none" strike="noStrike">
                <a:solidFill>
                  <a:srgbClr val="0C1C1D"/>
                </a:solidFill>
                <a:latin typeface="Arial"/>
                <a:ea typeface="Arial"/>
                <a:cs typeface="Arial"/>
                <a:sym typeface="Arial"/>
              </a:rPr>
              <a:t> should be skipped to save time; they will be reviewed by the judges off line. </a:t>
            </a:r>
            <a:r>
              <a:rPr b="1" lang="en-US" sz="1800">
                <a:solidFill>
                  <a:srgbClr val="0C1C1D"/>
                </a:solidFill>
              </a:rPr>
              <a:t>However, be sure to have all slides in the version presented.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1C1D"/>
              </a:buClr>
              <a:buFont typeface="Arial"/>
              <a:buNone/>
            </a:pPr>
            <a:r>
              <a:rPr b="1" i="0" lang="en-US" sz="1800" u="none" cap="none" strike="noStrike">
                <a:solidFill>
                  <a:srgbClr val="0C1C1D"/>
                </a:solidFill>
                <a:latin typeface="Arial"/>
                <a:ea typeface="Arial"/>
                <a:cs typeface="Arial"/>
                <a:sym typeface="Arial"/>
              </a:rPr>
              <a:t>Presentations are to be 30 minutes in length.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1C1D"/>
              </a:buClr>
              <a:buFont typeface="Arial"/>
              <a:buNone/>
            </a:pPr>
            <a:r>
              <a:rPr b="1" i="0" lang="en-US" sz="1800" u="none" cap="none" strike="noStrike">
                <a:solidFill>
                  <a:srgbClr val="0C1C1D"/>
                </a:solidFill>
                <a:latin typeface="Arial"/>
                <a:ea typeface="Arial"/>
                <a:cs typeface="Arial"/>
                <a:sym typeface="Arial"/>
              </a:rPr>
              <a:t>Going over 30 minutes </a:t>
            </a:r>
            <a:r>
              <a:rPr b="1" lang="en-US" sz="1800">
                <a:solidFill>
                  <a:srgbClr val="0C1C1D"/>
                </a:solidFill>
              </a:rPr>
              <a:t>will</a:t>
            </a:r>
            <a:r>
              <a:rPr b="1" i="0" lang="en-US" sz="1800" u="none" cap="none" strike="noStrike">
                <a:solidFill>
                  <a:srgbClr val="0C1C1D"/>
                </a:solidFill>
                <a:latin typeface="Arial"/>
                <a:ea typeface="Arial"/>
                <a:cs typeface="Arial"/>
                <a:sym typeface="Arial"/>
              </a:rPr>
              <a:t> result in points lost</a:t>
            </a:r>
            <a:r>
              <a:rPr b="1" lang="en-US" sz="1800">
                <a:solidFill>
                  <a:srgbClr val="0C1C1D"/>
                </a:solidFill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48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lang="en-US"/>
              <a:t>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396" name="Google Shape;396;p48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Google Shape;397;p48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Payload Acceleration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Sensor Summary</a:t>
            </a:r>
            <a:endParaRPr/>
          </a:p>
        </p:txBody>
      </p:sp>
      <p:sp>
        <p:nvSpPr>
          <p:cNvPr id="398" name="Google Shape;398;p48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Summary of sensor</a:t>
            </a:r>
            <a:r>
              <a:rPr lang="en-US"/>
              <a:t>s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/>
              <a:t>selected to determine payload acceleration during descent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Include: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Sensor accuracy and data format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Overview of data formats (including equations, as appropriate)</a:t>
            </a:r>
            <a:endParaRPr/>
          </a:p>
          <a:p>
            <a: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9" name="Google Shape;399;p48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400" name="Google Shape;400;p48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49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</a:t>
            </a:r>
            <a:r>
              <a:rPr lang="en-US"/>
              <a:t>2026</a:t>
            </a:r>
            <a:r>
              <a:rPr lang="en-US"/>
              <a:t>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406" name="Google Shape;406;p49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Google Shape;407;p49"/>
          <p:cNvSpPr txBox="1"/>
          <p:nvPr>
            <p:ph type="title"/>
          </p:nvPr>
        </p:nvSpPr>
        <p:spPr>
          <a:xfrm>
            <a:off x="1600200" y="76200"/>
            <a:ext cx="56877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Payload Release Camera Sensor</a:t>
            </a:r>
            <a:endParaRPr/>
          </a:p>
        </p:txBody>
      </p:sp>
      <p:sp>
        <p:nvSpPr>
          <p:cNvPr id="408" name="Google Shape;408;p49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Summary of </a:t>
            </a:r>
            <a:r>
              <a:rPr lang="en-US"/>
              <a:t>camera sensor 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Include: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Sensor </a:t>
            </a:r>
            <a:r>
              <a:rPr lang="en-US"/>
              <a:t>resolution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field of view</a:t>
            </a:r>
            <a:endParaRPr/>
          </a:p>
          <a:p>
            <a: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p49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410" name="Google Shape;410;p49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50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</a:t>
            </a:r>
            <a:r>
              <a:rPr lang="en-US"/>
              <a:t>2026</a:t>
            </a:r>
            <a:r>
              <a:rPr lang="en-US"/>
              <a:t>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416" name="Google Shape;416;p50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7" name="Google Shape;417;p50"/>
          <p:cNvSpPr txBox="1"/>
          <p:nvPr>
            <p:ph type="title"/>
          </p:nvPr>
        </p:nvSpPr>
        <p:spPr>
          <a:xfrm>
            <a:off x="1600200" y="76200"/>
            <a:ext cx="56877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Payload Ground Camera Sensor</a:t>
            </a:r>
            <a:endParaRPr/>
          </a:p>
        </p:txBody>
      </p:sp>
      <p:sp>
        <p:nvSpPr>
          <p:cNvPr id="418" name="Google Shape;418;p50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Summary of camera sensor 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Include: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Sensor resolution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field of view</a:t>
            </a:r>
            <a:endParaRPr/>
          </a:p>
          <a:p>
            <a: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" name="Google Shape;419;p50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420" name="Google Shape;420;p50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51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6" name="Google Shape;426;p51"/>
          <p:cNvSpPr txBox="1"/>
          <p:nvPr>
            <p:ph idx="12" type="sldNum"/>
          </p:nvPr>
        </p:nvSpPr>
        <p:spPr>
          <a:xfrm>
            <a:off x="8001000" y="6477000"/>
            <a:ext cx="685800" cy="24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Google Shape;427;p5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Descent Control Design</a:t>
            </a:r>
            <a:endParaRPr/>
          </a:p>
        </p:txBody>
      </p:sp>
      <p:sp>
        <p:nvSpPr>
          <p:cNvPr id="428" name="Google Shape;428;p51"/>
          <p:cNvSpPr txBox="1"/>
          <p:nvPr>
            <p:ph idx="1" type="subTitle"/>
          </p:nvPr>
        </p:nvSpPr>
        <p:spPr>
          <a:xfrm>
            <a:off x="1371600" y="4343400"/>
            <a:ext cx="64008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Name(s) Go Here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52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434" name="Google Shape;434;p52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5" name="Google Shape;435;p52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Descent Control Overview</a:t>
            </a:r>
            <a:endParaRPr/>
          </a:p>
        </p:txBody>
      </p:sp>
      <p:sp>
        <p:nvSpPr>
          <p:cNvPr id="436" name="Google Shape;436;p52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One slide providing an overview of the </a:t>
            </a:r>
            <a:r>
              <a:rPr lang="en-US">
                <a:highlight>
                  <a:srgbClr val="FFFF00"/>
                </a:highlight>
              </a:rPr>
              <a:t>Cansat </a:t>
            </a:r>
            <a:r>
              <a:rPr b="1" i="0" lang="en-US" sz="24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descent control system</a:t>
            </a:r>
            <a:endParaRPr>
              <a:highlight>
                <a:srgbClr val="FFFF00"/>
              </a:highlight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overview of the selected configurations and components necessary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diagrams outlining descent control strategy for various flight altitude ranges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7" name="Google Shape;437;p52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8" name="Google Shape;438;p52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53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444" name="Google Shape;444;p53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5" name="Google Shape;445;p53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Descent Control Changes Since PDR</a:t>
            </a:r>
            <a:endParaRPr/>
          </a:p>
        </p:txBody>
      </p:sp>
      <p:sp>
        <p:nvSpPr>
          <p:cNvPr id="446" name="Google Shape;446;p53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 changes since the PDR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rationale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Prototype testing</a:t>
            </a:r>
            <a:endParaRPr/>
          </a:p>
        </p:txBody>
      </p:sp>
      <p:sp>
        <p:nvSpPr>
          <p:cNvPr id="447" name="Google Shape;447;p53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8" name="Google Shape;448;p53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54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lang="en-US"/>
              <a:t>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454" name="Google Shape;454;p54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5" name="Google Shape;455;p54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Container Parachute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Descent Control </a:t>
            </a:r>
            <a:r>
              <a:rPr lang="en-US"/>
              <a:t>S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ummary</a:t>
            </a:r>
            <a:endParaRPr/>
          </a:p>
        </p:txBody>
      </p:sp>
      <p:sp>
        <p:nvSpPr>
          <p:cNvPr id="456" name="Google Shape;456;p54"/>
          <p:cNvSpPr txBox="1"/>
          <p:nvPr>
            <p:ph idx="1" type="body"/>
          </p:nvPr>
        </p:nvSpPr>
        <p:spPr>
          <a:xfrm>
            <a:off x="228600" y="9906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Describe payload descent control hardware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11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Include details on parachute design</a:t>
            </a:r>
            <a:endParaRPr/>
          </a:p>
          <a:p>
            <a:pPr indent="-228600" lvl="2" marL="1143000" rtl="0" algn="l">
              <a:spcBef>
                <a:spcPts val="48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Shape selection</a:t>
            </a:r>
            <a:endParaRPr/>
          </a:p>
          <a:p>
            <a:pPr indent="-228600" lvl="2" marL="1143000" rtl="0" algn="l">
              <a:spcBef>
                <a:spcPts val="48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Size selection</a:t>
            </a:r>
            <a:endParaRPr/>
          </a:p>
          <a:p>
            <a:pPr indent="-228600" lvl="2" marL="1143000" rtl="0" algn="l">
              <a:spcBef>
                <a:spcPts val="48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color</a:t>
            </a:r>
            <a:endParaRPr/>
          </a:p>
          <a:p>
            <a:pPr indent="-228600" lvl="2" marL="1143000" rtl="0" algn="l">
              <a:spcBef>
                <a:spcPts val="48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etc</a:t>
            </a:r>
            <a:endParaRPr sz="2000"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discussion can carry over to multiple slides if necessary</a:t>
            </a:r>
            <a:endParaRPr/>
          </a:p>
          <a:p>
            <a: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7" name="Google Shape;457;p54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8" name="Google Shape;458;p54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55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lang="en-US"/>
              <a:t>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464" name="Google Shape;464;p55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5" name="Google Shape;465;p55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Para-Glider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Descent Control Summary</a:t>
            </a:r>
            <a:endParaRPr/>
          </a:p>
        </p:txBody>
      </p:sp>
      <p:sp>
        <p:nvSpPr>
          <p:cNvPr id="466" name="Google Shape;466;p55"/>
          <p:cNvSpPr txBox="1"/>
          <p:nvPr>
            <p:ph idx="1" type="body"/>
          </p:nvPr>
        </p:nvSpPr>
        <p:spPr>
          <a:xfrm>
            <a:off x="228600" y="9906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Describe</a:t>
            </a:r>
            <a:r>
              <a:rPr lang="en-US" sz="2000"/>
              <a:t> how design of para-glider in relation to descent control.</a:t>
            </a:r>
            <a:endParaRPr sz="2000"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/>
              <a:t>shape</a:t>
            </a:r>
            <a:endParaRPr sz="2000"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/>
              <a:t>size</a:t>
            </a:r>
            <a:endParaRPr sz="2000"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/>
              <a:t>color</a:t>
            </a:r>
            <a:endParaRPr sz="2000"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/>
              <a:t>aerodynamics </a:t>
            </a:r>
            <a:endParaRPr sz="2000"/>
          </a:p>
          <a:p>
            <a: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55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8" name="Google Shape;468;p55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56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Para-Glider Descent Speed Control Design</a:t>
            </a:r>
            <a:endParaRPr/>
          </a:p>
        </p:txBody>
      </p:sp>
      <p:sp>
        <p:nvSpPr>
          <p:cNvPr id="475" name="Google Shape;475;p56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Describe how the payload is kept stable and how the descent rate is controlled.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Describe mechanisms used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Show design of method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Active or passive stability control</a:t>
            </a:r>
            <a:endParaRPr/>
          </a:p>
        </p:txBody>
      </p:sp>
      <p:sp>
        <p:nvSpPr>
          <p:cNvPr id="476" name="Google Shape;476;p56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77" name="Google Shape;477;p56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8" name="Google Shape;478;p56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lang="en-US"/>
              <a:t>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479" name="Google Shape;479;p56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56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57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57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p57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Descent Rate Estimates</a:t>
            </a:r>
            <a:endParaRPr/>
          </a:p>
        </p:txBody>
      </p:sp>
      <p:sp>
        <p:nvSpPr>
          <p:cNvPr id="488" name="Google Shape;488;p57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Present descent rate estimates for the following CanSat configurations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>
                <a:highlight>
                  <a:schemeClr val="lt1"/>
                </a:highlight>
              </a:rPr>
              <a:t>Parachute</a:t>
            </a:r>
            <a:endParaRPr>
              <a:highlight>
                <a:schemeClr val="lt1"/>
              </a:highlight>
            </a:endParaRPr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>
                <a:highlight>
                  <a:schemeClr val="lt1"/>
                </a:highlight>
              </a:rPr>
              <a:t>Para-Glider</a:t>
            </a:r>
            <a:endParaRPr>
              <a:highlight>
                <a:schemeClr val="lt1"/>
              </a:highlight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Include discussion of 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Calculations used 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Assumptions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This discussion can carry over to multiple slides if necessary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Last slide summarizes results. Make sure final results are clearly identified.</a:t>
            </a:r>
            <a:endParaRPr/>
          </a:p>
          <a:p>
            <a:pPr indent="0" lvl="0" marL="3429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9" name="Google Shape;489;p57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490" name="Google Shape;490;p57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1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CDR:  Team ### (Team Number and Name)</a:t>
            </a:r>
            <a:endParaRPr/>
          </a:p>
        </p:txBody>
      </p:sp>
      <p:sp>
        <p:nvSpPr>
          <p:cNvPr id="230" name="Google Shape;230;p31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31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Team Organization</a:t>
            </a:r>
            <a:endParaRPr/>
          </a:p>
        </p:txBody>
      </p:sp>
      <p:sp>
        <p:nvSpPr>
          <p:cNvPr id="232" name="Google Shape;232;p31"/>
          <p:cNvSpPr txBox="1"/>
          <p:nvPr>
            <p:ph idx="1" type="body"/>
          </p:nvPr>
        </p:nvSpPr>
        <p:spPr>
          <a:xfrm>
            <a:off x="228600" y="1066800"/>
            <a:ext cx="86868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Single slide listing the team members and their roles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possible, please include year (freshman, sophomore, etc.) for reference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only needs to be provided once for team members showing up multiple times on the org chart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Good format is the use of an organization chart, such as below:</a:t>
            </a:r>
            <a:endParaRPr/>
          </a:p>
        </p:txBody>
      </p:sp>
      <p:pic>
        <p:nvPicPr>
          <p:cNvPr id="233" name="Google Shape;233;p31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51063" y="3027363"/>
            <a:ext cx="4841875" cy="3013075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31"/>
          <p:cNvSpPr/>
          <p:nvPr/>
        </p:nvSpPr>
        <p:spPr>
          <a:xfrm>
            <a:off x="1828800" y="3429000"/>
            <a:ext cx="1419225" cy="5715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Sample</a:t>
            </a:r>
          </a:p>
        </p:txBody>
      </p:sp>
      <p:sp>
        <p:nvSpPr>
          <p:cNvPr id="235" name="Google Shape;235;p31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4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58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6" name="Google Shape;496;p58"/>
          <p:cNvSpPr txBox="1"/>
          <p:nvPr>
            <p:ph idx="12" type="sldNum"/>
          </p:nvPr>
        </p:nvSpPr>
        <p:spPr>
          <a:xfrm>
            <a:off x="8001000" y="6477000"/>
            <a:ext cx="685800" cy="24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p58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Mechanical Subsystem Design</a:t>
            </a:r>
            <a:endParaRPr/>
          </a:p>
        </p:txBody>
      </p:sp>
      <p:sp>
        <p:nvSpPr>
          <p:cNvPr id="498" name="Google Shape;498;p58"/>
          <p:cNvSpPr txBox="1"/>
          <p:nvPr>
            <p:ph idx="1" type="subTitle"/>
          </p:nvPr>
        </p:nvSpPr>
        <p:spPr>
          <a:xfrm>
            <a:off x="1371600" y="4343400"/>
            <a:ext cx="64008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Name(s) Go Here</a:t>
            </a:r>
            <a:endParaRPr/>
          </a:p>
          <a:p>
            <a: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59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504" name="Google Shape;504;p59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p59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Mechanical Subsystem Overview</a:t>
            </a:r>
            <a:endParaRPr/>
          </a:p>
        </p:txBody>
      </p:sp>
      <p:sp>
        <p:nvSpPr>
          <p:cNvPr id="506" name="Google Shape;506;p59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 slide providing overview of the mechanical subsystem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overview of major structural elements, material selection, and interface definitions</a:t>
            </a:r>
            <a:endParaRPr/>
          </a:p>
          <a:p>
            <a:pPr indent="400050" lvl="0" marL="342900" marR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7" name="Google Shape;507;p59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8" name="Google Shape;508;p59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9" name="Google Shape;509;p59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3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60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Mechanical Subsystem </a:t>
            </a:r>
            <a:b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Changes Since PDR</a:t>
            </a:r>
            <a:endParaRPr/>
          </a:p>
        </p:txBody>
      </p:sp>
      <p:sp>
        <p:nvSpPr>
          <p:cNvPr id="515" name="Google Shape;515;p60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Highlight mechanical changes since PDR.  Details should be discussed on subsequent slides</a:t>
            </a:r>
            <a:endParaRPr/>
          </a:p>
        </p:txBody>
      </p:sp>
      <p:sp>
        <p:nvSpPr>
          <p:cNvPr id="516" name="Google Shape;516;p60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517" name="Google Shape;517;p60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8" name="Google Shape;518;p60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9" name="Google Shape;519;p60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lang="en-US"/>
              <a:t>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520" name="Google Shape;520;p60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1" name="Google Shape;521;p60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p61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</a:t>
            </a:r>
            <a:r>
              <a:rPr lang="en-US"/>
              <a:t> 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Mechanical Layout of Components</a:t>
            </a:r>
            <a:endParaRPr/>
          </a:p>
        </p:txBody>
      </p:sp>
      <p:sp>
        <p:nvSpPr>
          <p:cNvPr id="527" name="Google Shape;527;p61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Show structure (CAD model)</a:t>
            </a:r>
            <a:endParaRPr/>
          </a:p>
          <a:p>
            <a:pPr indent="-298450" lvl="1" marL="9144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Char char="–"/>
            </a:pPr>
            <a:r>
              <a:rPr lang="en-US"/>
              <a:t>include dimension drawings</a:t>
            </a:r>
            <a:endParaRPr/>
          </a:p>
          <a:p>
            <a:pPr indent="-3810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Identify location of electrical components</a:t>
            </a:r>
            <a:endParaRPr/>
          </a:p>
          <a:p>
            <a:pPr indent="-3810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Identify major mechanical parts</a:t>
            </a:r>
            <a:endParaRPr/>
          </a:p>
          <a:p>
            <a:pPr indent="-355600" lvl="1" marL="9144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mechanisms such as springs, hinges, etc.</a:t>
            </a:r>
            <a:endParaRPr/>
          </a:p>
          <a:p>
            <a:pPr indent="-3810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Structural material selection(s)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28" name="Google Shape;528;p61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529" name="Google Shape;529;p61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0" name="Google Shape;530;p61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1" name="Google Shape;531;p61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62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Nose Cone Design </a:t>
            </a:r>
            <a:endParaRPr/>
          </a:p>
        </p:txBody>
      </p:sp>
      <p:sp>
        <p:nvSpPr>
          <p:cNvPr id="538" name="Google Shape;538;p62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39" name="Google Shape;539;p62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Nose Cone Design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</a:t>
            </a:r>
            <a:r>
              <a:rPr lang="en-US"/>
              <a:t>shape of nose cone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Show how nose cone fits into container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Identify </a:t>
            </a:r>
            <a:r>
              <a:rPr lang="en-US"/>
              <a:t>nose cone shoulder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Nose cone attachment method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000"/>
              <a:t>Identify drag coefficient</a:t>
            </a:r>
            <a:endParaRPr sz="2000"/>
          </a:p>
          <a:p>
            <a:pPr indent="-2603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/>
              <a:t>Nose cone materials</a:t>
            </a:r>
            <a:endParaRPr sz="2000"/>
          </a:p>
          <a:p>
            <a:pPr indent="0" lvl="0" marL="3429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4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63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Container Design</a:t>
            </a:r>
            <a:endParaRPr/>
          </a:p>
        </p:txBody>
      </p:sp>
      <p:sp>
        <p:nvSpPr>
          <p:cNvPr id="546" name="Google Shape;546;p63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Show and explain container design.</a:t>
            </a:r>
            <a:endParaRPr/>
          </a:p>
          <a:p>
            <a:pPr indent="-381000" lvl="1" marL="9144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Show any changes from reference design</a:t>
            </a:r>
            <a:endParaRPr/>
          </a:p>
          <a:p>
            <a:pPr indent="-381000" lvl="1" marL="9144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Show dimensions including required dimensions</a:t>
            </a:r>
            <a:endParaRPr/>
          </a:p>
          <a:p>
            <a:pPr indent="-381000" lvl="1" marL="9144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How is shoulder dimensions verified for proper fit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7" name="Google Shape;547;p63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48" name="Google Shape;548;p63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lang="en-US"/>
              <a:t>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549" name="Google Shape;549;p63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4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p64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Payload Pre-Deployment Configuration</a:t>
            </a:r>
            <a:endParaRPr/>
          </a:p>
        </p:txBody>
      </p:sp>
      <p:sp>
        <p:nvSpPr>
          <p:cNvPr id="556" name="Google Shape;556;p64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Show payload in pre-deployed configuration</a:t>
            </a:r>
            <a:endParaRPr/>
          </a:p>
          <a:p>
            <a:pPr indent="-381000" lvl="1" marL="9144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Explain how payload is secured in container.</a:t>
            </a:r>
            <a:endParaRPr/>
          </a:p>
          <a:p>
            <a:pPr indent="0" lvl="0" marL="9144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7" name="Google Shape;557;p64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58" name="Google Shape;558;p64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lang="en-US"/>
              <a:t>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559" name="Google Shape;559;p64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4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65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Payload Release</a:t>
            </a:r>
            <a:endParaRPr/>
          </a:p>
        </p:txBody>
      </p:sp>
      <p:sp>
        <p:nvSpPr>
          <p:cNvPr id="566" name="Google Shape;566;p65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Show and explain how payload is released from container.</a:t>
            </a:r>
            <a:endParaRPr/>
          </a:p>
          <a:p>
            <a:pPr indent="-381000" lvl="1" marL="9144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Mechanisms used for release</a:t>
            </a:r>
            <a:endParaRPr/>
          </a:p>
          <a:p>
            <a:pPr indent="-381000" lvl="1" marL="9144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Sequence of operation for release</a:t>
            </a:r>
            <a:endParaRPr/>
          </a:p>
          <a:p>
            <a:pPr indent="-381000" lvl="1" marL="9144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Trigger for release</a:t>
            </a:r>
            <a:endParaRPr/>
          </a:p>
          <a:p>
            <a:pPr indent="0" lvl="0" marL="9144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7" name="Google Shape;567;p65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68" name="Google Shape;568;p65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lang="en-US"/>
              <a:t>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569" name="Google Shape;569;p65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4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66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Payload Deployment Configuration</a:t>
            </a:r>
            <a:endParaRPr/>
          </a:p>
        </p:txBody>
      </p:sp>
      <p:sp>
        <p:nvSpPr>
          <p:cNvPr id="576" name="Google Shape;576;p66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Show and explain any </a:t>
            </a:r>
            <a:r>
              <a:rPr lang="en-US"/>
              <a:t>mechanisms and/or structures that change  or open when payload is released.</a:t>
            </a:r>
            <a:endParaRPr/>
          </a:p>
          <a:p>
            <a:pPr indent="-381000" lvl="1" marL="9144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Not the paraglider</a:t>
            </a:r>
            <a:endParaRPr/>
          </a:p>
          <a:p>
            <a:pPr indent="-381000" lvl="1" marL="9144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If none, state no change in payload structure</a:t>
            </a:r>
            <a:endParaRPr/>
          </a:p>
          <a:p>
            <a:pPr indent="0" lvl="0" marL="9144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7" name="Google Shape;577;p66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78" name="Google Shape;578;p66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lang="en-US"/>
              <a:t>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579" name="Google Shape;579;p66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4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p67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Parachute Attachment to Container</a:t>
            </a:r>
            <a:endParaRPr/>
          </a:p>
        </p:txBody>
      </p:sp>
      <p:sp>
        <p:nvSpPr>
          <p:cNvPr id="586" name="Google Shape;586;p67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Show how the parachute is attached</a:t>
            </a:r>
            <a:endParaRPr/>
          </a:p>
          <a:p>
            <a:pPr indent="-381000" lvl="1" marL="9144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Identify hardware and materials that are used to attach</a:t>
            </a:r>
            <a:endParaRPr/>
          </a:p>
          <a:p>
            <a:pPr indent="0" lvl="0" marL="9144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7" name="Google Shape;587;p67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88" name="Google Shape;588;p67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</a:t>
            </a:r>
            <a:r>
              <a:rPr lang="en-US"/>
              <a:t>2026</a:t>
            </a:r>
            <a:r>
              <a:rPr lang="en-US"/>
              <a:t>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589" name="Google Shape;589;p67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2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CDR: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32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32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Acronyms</a:t>
            </a:r>
            <a:endParaRPr/>
          </a:p>
        </p:txBody>
      </p:sp>
      <p:sp>
        <p:nvSpPr>
          <p:cNvPr id="243" name="Google Shape;243;p32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 a list of acronyms used throughout the presentation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During presentations, do not read through these acronyms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These are for reference only</a:t>
            </a:r>
            <a:endParaRPr/>
          </a:p>
        </p:txBody>
      </p:sp>
      <p:sp>
        <p:nvSpPr>
          <p:cNvPr id="244" name="Google Shape;244;p32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3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68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lang="en-US"/>
              <a:t>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595" name="Google Shape;595;p68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96" name="Google Shape;596;p68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Para-Glider Deployment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597" name="Google Shape;597;p68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Show and explain how para-glider is deployed.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Show mechanisms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Sequence of deployment</a:t>
            </a:r>
            <a:endParaRPr/>
          </a:p>
        </p:txBody>
      </p:sp>
      <p:sp>
        <p:nvSpPr>
          <p:cNvPr id="598" name="Google Shape;598;p68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9" name="Google Shape;599;p68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3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p69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</a:t>
            </a:r>
            <a:r>
              <a:rPr lang="en-US"/>
              <a:t>2026</a:t>
            </a:r>
            <a:r>
              <a:rPr lang="en-US"/>
              <a:t>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605" name="Google Shape;605;p69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06" name="Google Shape;606;p69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Payload Steering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607" name="Google Shape;607;p69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Show and explain how payload is steered toward target location.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Show mechanisms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Sequence of deployment</a:t>
            </a:r>
            <a:endParaRPr/>
          </a:p>
        </p:txBody>
      </p:sp>
      <p:sp>
        <p:nvSpPr>
          <p:cNvPr id="608" name="Google Shape;608;p69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9" name="Google Shape;609;p69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4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p70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Release Camera Pointing</a:t>
            </a:r>
            <a:endParaRPr/>
          </a:p>
        </p:txBody>
      </p:sp>
      <p:sp>
        <p:nvSpPr>
          <p:cNvPr id="616" name="Google Shape;616;p70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Show and explain mounting of camera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Show </a:t>
            </a:r>
            <a:r>
              <a:rPr lang="en-US"/>
              <a:t>mechanisms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Expected field of view</a:t>
            </a:r>
            <a:endParaRPr/>
          </a:p>
        </p:txBody>
      </p:sp>
      <p:sp>
        <p:nvSpPr>
          <p:cNvPr id="617" name="Google Shape;617;p70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2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p71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Ground Camera Pointing</a:t>
            </a:r>
            <a:endParaRPr/>
          </a:p>
        </p:txBody>
      </p:sp>
      <p:sp>
        <p:nvSpPr>
          <p:cNvPr id="624" name="Google Shape;624;p71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Show and explain how camera points down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Show mounting location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Show field of view</a:t>
            </a:r>
            <a:endParaRPr/>
          </a:p>
        </p:txBody>
      </p:sp>
      <p:sp>
        <p:nvSpPr>
          <p:cNvPr id="625" name="Google Shape;625;p71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0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p72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Egg Container Design</a:t>
            </a:r>
            <a:endParaRPr/>
          </a:p>
        </p:txBody>
      </p:sp>
      <p:sp>
        <p:nvSpPr>
          <p:cNvPr id="632" name="Google Shape;632;p72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Show and explain egg container design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Show mounting method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Materials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Protection method</a:t>
            </a:r>
            <a:endParaRPr/>
          </a:p>
        </p:txBody>
      </p:sp>
      <p:sp>
        <p:nvSpPr>
          <p:cNvPr id="633" name="Google Shape;633;p72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8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Google Shape;639;p73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Egg Container Release Design</a:t>
            </a:r>
            <a:endParaRPr/>
          </a:p>
        </p:txBody>
      </p:sp>
      <p:sp>
        <p:nvSpPr>
          <p:cNvPr id="640" name="Google Shape;640;p73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Show and explain release method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Show structure design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Show release mechanisms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Materials</a:t>
            </a:r>
            <a:endParaRPr/>
          </a:p>
          <a:p>
            <a:pPr indent="0" lvl="0" marL="9144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1" name="Google Shape;641;p73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5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p74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Structure Survivability</a:t>
            </a:r>
            <a:endParaRPr b="1" i="0" sz="2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74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As applicable for the </a:t>
            </a:r>
            <a:r>
              <a:rPr lang="en-US">
                <a:highlight>
                  <a:schemeClr val="lt1"/>
                </a:highlight>
              </a:rPr>
              <a:t>Cansat</a:t>
            </a:r>
            <a:r>
              <a:rPr b="1" i="0" lang="en-US" sz="2400" u="none" cap="none" strike="noStrike">
                <a:solidFill>
                  <a:schemeClr val="dk1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, discuss:</a:t>
            </a:r>
            <a:endParaRPr>
              <a:highlight>
                <a:schemeClr val="lt1"/>
              </a:highlight>
            </a:endParaRPr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Electronic component mounting methods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Electronic component enclosures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Acceleration and shock force requirements and testing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Securing electrical connections (glue, tape, etc.)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Consider required judge verification during pre-flight check in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Descent control attachments</a:t>
            </a:r>
            <a:endParaRPr/>
          </a:p>
          <a:p>
            <a: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8" name="Google Shape;648;p74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9" name="Google Shape;649;p74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0" name="Google Shape;650;p74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4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Google Shape;655;p75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656" name="Google Shape;656;p75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7" name="Google Shape;657;p75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Mass Budget</a:t>
            </a:r>
            <a:endParaRPr/>
          </a:p>
        </p:txBody>
      </p:sp>
      <p:sp>
        <p:nvSpPr>
          <p:cNvPr id="658" name="Google Shape;658;p75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Table(s) providing the following: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Mass of each component of the Cansat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Mass of each structural element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Sources/uncertainties – whether the masses are estimates, from data sheets, measured values, etc.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Total mass of all components and structural elements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Margin : The amount of mass (in grams) in which the mass budget meets, exceeds, or falls short of the mass requirement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Method of correction to meet mass requirement (based on the margin listed above)</a:t>
            </a:r>
            <a:endParaRPr/>
          </a:p>
          <a:p>
            <a:pPr indent="0" lvl="0" marL="3429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9" name="Google Shape;659;p75"/>
          <p:cNvSpPr/>
          <p:nvPr/>
        </p:nvSpPr>
        <p:spPr>
          <a:xfrm>
            <a:off x="8610600" y="76200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0" name="Google Shape;660;p75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herec</a:t>
            </a: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4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76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6" name="Google Shape;666;p76"/>
          <p:cNvSpPr txBox="1"/>
          <p:nvPr>
            <p:ph idx="12" type="sldNum"/>
          </p:nvPr>
        </p:nvSpPr>
        <p:spPr>
          <a:xfrm>
            <a:off x="8001000" y="6477000"/>
            <a:ext cx="685800" cy="24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7" name="Google Shape;667;p76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Communication and Data Handling (CD</a:t>
            </a:r>
            <a:r>
              <a:rPr lang="en-US"/>
              <a:t>H) </a:t>
            </a: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Subsystem Design</a:t>
            </a:r>
            <a:endParaRPr/>
          </a:p>
        </p:txBody>
      </p:sp>
      <p:sp>
        <p:nvSpPr>
          <p:cNvPr id="668" name="Google Shape;668;p76"/>
          <p:cNvSpPr txBox="1"/>
          <p:nvPr>
            <p:ph idx="1" type="subTitle"/>
          </p:nvPr>
        </p:nvSpPr>
        <p:spPr>
          <a:xfrm>
            <a:off x="1371600" y="4343400"/>
            <a:ext cx="64008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Name(s) Go Here</a:t>
            </a: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2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Google Shape;673;p77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674" name="Google Shape;674;p77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5" name="Google Shape;675;p77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CDH Overview</a:t>
            </a:r>
            <a:endParaRPr/>
          </a:p>
        </p:txBody>
      </p:sp>
      <p:sp>
        <p:nvSpPr>
          <p:cNvPr id="676" name="Google Shape;676;p77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 slide providing overview of the CDH subsystem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Should include selected components (with brief mention of what each component is for)</a:t>
            </a:r>
            <a:endParaRPr/>
          </a:p>
        </p:txBody>
      </p:sp>
      <p:sp>
        <p:nvSpPr>
          <p:cNvPr id="677" name="Google Shape;677;p77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8" name="Google Shape;678;p77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lang="en-US"/>
              <a:t>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679" name="Google Shape;679;p77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0" name="Google Shape;680;p77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3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33"/>
          <p:cNvSpPr txBox="1"/>
          <p:nvPr>
            <p:ph idx="12" type="sldNum"/>
          </p:nvPr>
        </p:nvSpPr>
        <p:spPr>
          <a:xfrm>
            <a:off x="8001000" y="6477000"/>
            <a:ext cx="685800" cy="24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3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System Overview</a:t>
            </a:r>
            <a:endParaRPr/>
          </a:p>
        </p:txBody>
      </p:sp>
      <p:sp>
        <p:nvSpPr>
          <p:cNvPr id="252" name="Google Shape;252;p33"/>
          <p:cNvSpPr txBox="1"/>
          <p:nvPr>
            <p:ph idx="1" type="subTitle"/>
          </p:nvPr>
        </p:nvSpPr>
        <p:spPr>
          <a:xfrm>
            <a:off x="1371600" y="4343400"/>
            <a:ext cx="64008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Name(s) Go Here</a:t>
            </a:r>
            <a:endParaRPr/>
          </a:p>
        </p:txBody>
      </p:sp>
      <p:sp>
        <p:nvSpPr>
          <p:cNvPr id="253" name="Google Shape;253;p33"/>
          <p:cNvSpPr txBox="1"/>
          <p:nvPr/>
        </p:nvSpPr>
        <p:spPr>
          <a:xfrm>
            <a:off x="228600" y="1219200"/>
            <a:ext cx="8686800" cy="92333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accent2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purpose of this section is to introduce the reviewer to the overall requirements and configuration of the CanSat.  This provides a basis for the details presented in the subsystem sections.</a:t>
            </a: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4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78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CDH Changes Since PDR</a:t>
            </a:r>
            <a:endParaRPr/>
          </a:p>
        </p:txBody>
      </p:sp>
      <p:sp>
        <p:nvSpPr>
          <p:cNvPr id="686" name="Google Shape;686;p78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 changes to the CDH since PDR.  Details of the changes should be discussed in subsequent slides</a:t>
            </a:r>
            <a:endParaRPr/>
          </a:p>
        </p:txBody>
      </p:sp>
      <p:sp>
        <p:nvSpPr>
          <p:cNvPr id="687" name="Google Shape;687;p78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688" name="Google Shape;688;p78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9" name="Google Shape;689;p78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0" name="Google Shape;690;p78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4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Google Shape;695;p79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696" name="Google Shape;696;p79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7" name="Google Shape;697;p79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Payload 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Processor &amp; Memory Selection</a:t>
            </a:r>
            <a:endParaRPr/>
          </a:p>
        </p:txBody>
      </p:sp>
      <p:sp>
        <p:nvSpPr>
          <p:cNvPr id="698" name="Google Shape;698;p79"/>
          <p:cNvSpPr txBox="1"/>
          <p:nvPr>
            <p:ph idx="1" type="body"/>
          </p:nvPr>
        </p:nvSpPr>
        <p:spPr>
          <a:xfrm>
            <a:off x="228600" y="11430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Include boot time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processor speed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data interfaces (types and numbers)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memory storage requirements, if applicable</a:t>
            </a:r>
            <a:endParaRPr/>
          </a:p>
        </p:txBody>
      </p:sp>
      <p:sp>
        <p:nvSpPr>
          <p:cNvPr id="699" name="Google Shape;699;p79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700" name="Google Shape;700;p79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4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Google Shape;705;p80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Payload</a:t>
            </a:r>
            <a:r>
              <a:rPr lang="en-US"/>
              <a:t> 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Real-Time Clock</a:t>
            </a:r>
            <a:endParaRPr b="1" i="0" sz="2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6" name="Google Shape;706;p80"/>
          <p:cNvSpPr txBox="1"/>
          <p:nvPr>
            <p:ph idx="1" type="body"/>
          </p:nvPr>
        </p:nvSpPr>
        <p:spPr>
          <a:xfrm>
            <a:off x="228600" y="1066800"/>
            <a:ext cx="8686800" cy="40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design for </a:t>
            </a:r>
            <a:r>
              <a:rPr lang="en-US"/>
              <a:t>Payload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real-time clock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Hardware </a:t>
            </a:r>
            <a:r>
              <a:rPr lang="en-US"/>
              <a:t>clock with independent power supply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Reset tolerance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Real time clock should have independent battery backup to maintain time through power transients</a:t>
            </a:r>
            <a:endParaRPr/>
          </a:p>
        </p:txBody>
      </p:sp>
      <p:sp>
        <p:nvSpPr>
          <p:cNvPr id="707" name="Google Shape;707;p80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/>
              <a:t>C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8" name="Google Shape;708;p80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9" name="Google Shape;709;p80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3" name="Shape 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" name="Google Shape;714;p81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715" name="Google Shape;715;p81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6" name="Google Shape;716;p81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Payload</a:t>
            </a:r>
            <a:r>
              <a:rPr lang="en-US"/>
              <a:t> 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Antenna Selection</a:t>
            </a:r>
            <a:endParaRPr/>
          </a:p>
        </p:txBody>
      </p:sp>
      <p:sp>
        <p:nvSpPr>
          <p:cNvPr id="717" name="Google Shape;717;p81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Description and characteristics of the antenna selected for the CanSat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Discuss: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Performance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Mass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t/>
            </a:r>
            <a:endParaRPr/>
          </a:p>
          <a:p>
            <a:pPr indent="0" lvl="1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8" name="Google Shape;718;p81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9" name="Google Shape;719;p81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lang="en-US"/>
              <a:t>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720" name="Google Shape;720;p81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1" name="Google Shape;721;p81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5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82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7" name="Google Shape;727;p82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8" name="Google Shape;728;p82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Payload</a:t>
            </a:r>
            <a:r>
              <a:rPr lang="en-US"/>
              <a:t> 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Radio Configuration</a:t>
            </a:r>
            <a:endParaRPr/>
          </a:p>
        </p:txBody>
      </p:sp>
      <p:sp>
        <p:nvSpPr>
          <p:cNvPr id="729" name="Google Shape;729;p82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XBEE radio selection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NETID setting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transmission control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is this managed during each mission phase?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Communications failures have occurred often over the past several years of the competition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are encouraged to use your radios in all of your development and testing to better ensure mission success</a:t>
            </a:r>
            <a:endParaRPr/>
          </a:p>
          <a:p>
            <a:pPr indent="-2286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Ideally you have started working with the radio and communications protocol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4290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30" name="Google Shape;730;p82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731" name="Google Shape;731;p82"/>
          <p:cNvSpPr/>
          <p:nvPr/>
        </p:nvSpPr>
        <p:spPr>
          <a:xfrm>
            <a:off x="228600" y="5867400"/>
            <a:ext cx="8723586" cy="4572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Start Radio Prototyping and Testing Early!</a:t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2" name="Google Shape;732;p82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6" name="Shape 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Google Shape;737;p83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8" name="Google Shape;738;p83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9" name="Google Shape;739;p83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Payload</a:t>
            </a:r>
            <a:r>
              <a:rPr lang="en-US"/>
              <a:t> 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Telemetry Format</a:t>
            </a:r>
            <a:endParaRPr/>
          </a:p>
        </p:txBody>
      </p:sp>
      <p:sp>
        <p:nvSpPr>
          <p:cNvPr id="740" name="Google Shape;740;p83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What data is included?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1" lang="en-US"/>
              <a:t>Check the competition guide for telemetry requirements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Data rate of packets?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How is data formatted?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u="sng"/>
              <a:t>Include example frames</a:t>
            </a:r>
            <a:r>
              <a:rPr lang="en-US"/>
              <a:t> with complete descriptions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i="1" lang="en-US"/>
              <a:t>Does the presented format match the Competition Guide requirements?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1" name="Google Shape;741;p83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742" name="Google Shape;742;p83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6" name="Shape 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" name="Google Shape;747;p84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lang="en-US"/>
              <a:t>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8" name="Google Shape;748;p84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9" name="Google Shape;749;p84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Payload</a:t>
            </a:r>
            <a:r>
              <a:rPr lang="en-US"/>
              <a:t> Command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Formats</a:t>
            </a:r>
            <a:endParaRPr/>
          </a:p>
        </p:txBody>
      </p:sp>
      <p:sp>
        <p:nvSpPr>
          <p:cNvPr id="750" name="Google Shape;750;p84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List all supported commands with examples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What data is included?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Check the competition guide for command requirements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How is command data formatted?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u="sng"/>
              <a:t>Include example commands</a:t>
            </a:r>
            <a:r>
              <a:rPr lang="en-US"/>
              <a:t> with complete descriptions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i="1" lang="en-US"/>
              <a:t>Does the presented format match the Competition Guide requirements?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1" name="Google Shape;751;p84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752" name="Google Shape;752;p84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6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p85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8" name="Google Shape;758;p85"/>
          <p:cNvSpPr txBox="1"/>
          <p:nvPr>
            <p:ph idx="12" type="sldNum"/>
          </p:nvPr>
        </p:nvSpPr>
        <p:spPr>
          <a:xfrm>
            <a:off x="8001000" y="6477000"/>
            <a:ext cx="685800" cy="24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9" name="Google Shape;759;p8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Electrical Power </a:t>
            </a: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Subsystem</a:t>
            </a: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Design</a:t>
            </a:r>
            <a:endParaRPr/>
          </a:p>
        </p:txBody>
      </p:sp>
      <p:sp>
        <p:nvSpPr>
          <p:cNvPr id="760" name="Google Shape;760;p85"/>
          <p:cNvSpPr txBox="1"/>
          <p:nvPr>
            <p:ph idx="1" type="subTitle"/>
          </p:nvPr>
        </p:nvSpPr>
        <p:spPr>
          <a:xfrm>
            <a:off x="1371600" y="4343400"/>
            <a:ext cx="64008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Name(s) Go Here</a:t>
            </a:r>
            <a:endParaRPr/>
          </a:p>
          <a:p>
            <a: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4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Google Shape;765;p86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766" name="Google Shape;766;p86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7" name="Google Shape;767;p86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EPS Overview</a:t>
            </a:r>
            <a:endParaRPr/>
          </a:p>
        </p:txBody>
      </p:sp>
      <p:sp>
        <p:nvSpPr>
          <p:cNvPr id="768" name="Google Shape;768;p86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 slide providing overview of EPS components (with purposes)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a diagram</a:t>
            </a:r>
            <a:endParaRPr/>
          </a:p>
        </p:txBody>
      </p:sp>
      <p:sp>
        <p:nvSpPr>
          <p:cNvPr id="769" name="Google Shape;769;p86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0" name="Google Shape;770;p86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4" name="Shape 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Google Shape;775;p87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EPS Changes Since PDR</a:t>
            </a:r>
            <a:endParaRPr/>
          </a:p>
        </p:txBody>
      </p:sp>
      <p:sp>
        <p:nvSpPr>
          <p:cNvPr id="776" name="Google Shape;776;p87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 changes to the EPS subsystem since PDR.  Details of changes should be discussed in subsequent slides.</a:t>
            </a:r>
            <a:endParaRPr/>
          </a:p>
        </p:txBody>
      </p:sp>
      <p:sp>
        <p:nvSpPr>
          <p:cNvPr id="777" name="Google Shape;777;p87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778" name="Google Shape;778;p87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9" name="Google Shape;779;p87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0" name="Google Shape;780;p87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lang="en-US"/>
              <a:t>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781" name="Google Shape;781;p87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2" name="Google Shape;782;p87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4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/>
              <a:t>C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34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34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Mission Summary</a:t>
            </a:r>
            <a:endParaRPr/>
          </a:p>
        </p:txBody>
      </p:sp>
      <p:sp>
        <p:nvSpPr>
          <p:cNvPr id="261" name="Google Shape;261;p34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Overview of the mission objectives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Indicate whether selectable objective (bonus) is being attempted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selection rationale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any external objectives (personal, laboratory or sponsor, class, etc.) relevant to the design</a:t>
            </a:r>
            <a:endParaRPr/>
          </a:p>
        </p:txBody>
      </p:sp>
      <p:sp>
        <p:nvSpPr>
          <p:cNvPr id="262" name="Google Shape;262;p34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263" name="Google Shape;263;p34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6" name="Shape 7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Google Shape;787;p88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8" name="Google Shape;788;p88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9" name="Google Shape;789;p88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Payload</a:t>
            </a:r>
            <a:r>
              <a:rPr lang="en-US"/>
              <a:t> 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Electrical Block Diagram</a:t>
            </a:r>
            <a:endParaRPr/>
          </a:p>
        </p:txBody>
      </p:sp>
      <p:sp>
        <p:nvSpPr>
          <p:cNvPr id="790" name="Google Shape;790;p88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High-level schematic (not down to the resistor level) showing power connections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required voltages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all major components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overview of how power will be controlled and verified externally without disassembling the CanSat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I.e., an easily accessible external switch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Umbilical power source for use in test and safety inspection</a:t>
            </a:r>
            <a:endParaRPr/>
          </a:p>
          <a:p>
            <a: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1" name="Google Shape;791;p88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792" name="Google Shape;792;p88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6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" name="Google Shape;797;p89"/>
          <p:cNvSpPr txBox="1"/>
          <p:nvPr>
            <p:ph type="title"/>
          </p:nvPr>
        </p:nvSpPr>
        <p:spPr>
          <a:xfrm>
            <a:off x="1600200" y="76200"/>
            <a:ext cx="60198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Payload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/>
              <a:t>Power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/>
              <a:t>Source</a:t>
            </a:r>
            <a:endParaRPr b="1" i="0" sz="2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8" name="Google Shape;798;p89"/>
          <p:cNvSpPr txBox="1"/>
          <p:nvPr>
            <p:ph idx="1" type="body"/>
          </p:nvPr>
        </p:nvSpPr>
        <p:spPr>
          <a:xfrm>
            <a:off x="228600" y="1066800"/>
            <a:ext cx="86868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marR="0" rtl="0" algn="l"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Describe power source</a:t>
            </a:r>
            <a:endParaRPr/>
          </a:p>
          <a:p>
            <a:pPr indent="-381000" lvl="1" marL="914400" marR="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Battery selection</a:t>
            </a:r>
            <a:endParaRPr/>
          </a:p>
          <a:p>
            <a:pPr indent="-381000" lvl="1" marL="914400" marR="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Voltages</a:t>
            </a:r>
            <a:endParaRPr/>
          </a:p>
          <a:p>
            <a:pPr indent="-381000" lvl="1" marL="914400" marR="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Current capacity</a:t>
            </a:r>
            <a:endParaRPr/>
          </a:p>
          <a:p>
            <a:pPr indent="-381000" lvl="1" marL="914400" marR="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How much current battery can generate instantly</a:t>
            </a:r>
            <a:endParaRPr/>
          </a:p>
          <a:p>
            <a:pPr indent="-381000" lvl="1" marL="914400" marR="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How many batteries</a:t>
            </a:r>
            <a:endParaRPr/>
          </a:p>
          <a:p>
            <a:pPr indent="-381000" lvl="1" marL="914400" marR="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How are they connected if more than one battery</a:t>
            </a:r>
            <a:endParaRPr/>
          </a:p>
        </p:txBody>
      </p:sp>
      <p:sp>
        <p:nvSpPr>
          <p:cNvPr id="799" name="Google Shape;799;p89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/>
              <a:t>C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0" name="Google Shape;800;p89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1" name="Google Shape;801;p89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802" name="Google Shape;802;p89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6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90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8" name="Google Shape;808;p90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9" name="Google Shape;809;p90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Payload</a:t>
            </a:r>
            <a:r>
              <a:rPr lang="en-US"/>
              <a:t> 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Power Budget</a:t>
            </a:r>
            <a:endParaRPr/>
          </a:p>
        </p:txBody>
      </p:sp>
      <p:sp>
        <p:nvSpPr>
          <p:cNvPr id="810" name="Google Shape;810;p90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Power budget in tabular format which includes: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Power consumption (Wh) of all components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Expected duty cycles for all components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Source/uncertainty for each line item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Estimate, data sheet, measurement, etc.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Total power consumed (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Power sources and total power available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Margin : Difference of battery watt hours versus payload power consumption in watt hours</a:t>
            </a:r>
            <a:endParaRPr/>
          </a:p>
          <a:p>
            <a:pPr indent="-2286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Requirement defined in mission guide states that the payload must be powered for at least two hours</a:t>
            </a:r>
            <a:endParaRPr/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1" name="Google Shape;811;p90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812" name="Google Shape;812;p90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6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p91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8" name="Google Shape;818;p91"/>
          <p:cNvSpPr txBox="1"/>
          <p:nvPr>
            <p:ph idx="12" type="sldNum"/>
          </p:nvPr>
        </p:nvSpPr>
        <p:spPr>
          <a:xfrm>
            <a:off x="8001000" y="6477000"/>
            <a:ext cx="685800" cy="24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9" name="Google Shape;819;p9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Flight Software (FSW) Design</a:t>
            </a:r>
            <a:endParaRPr/>
          </a:p>
        </p:txBody>
      </p:sp>
      <p:sp>
        <p:nvSpPr>
          <p:cNvPr id="820" name="Google Shape;820;p91"/>
          <p:cNvSpPr txBox="1"/>
          <p:nvPr>
            <p:ph idx="1" type="subTitle"/>
          </p:nvPr>
        </p:nvSpPr>
        <p:spPr>
          <a:xfrm>
            <a:off x="1371600" y="4343400"/>
            <a:ext cx="64008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Name(s) Go Here</a:t>
            </a:r>
            <a:endParaRPr/>
          </a:p>
          <a:p>
            <a: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92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6" name="Google Shape;826;p92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7" name="Google Shape;827;p92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FSW Overview</a:t>
            </a:r>
            <a:endParaRPr/>
          </a:p>
        </p:txBody>
      </p:sp>
      <p:sp>
        <p:nvSpPr>
          <p:cNvPr id="828" name="Google Shape;828;p92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Overview of the CanSat FSW design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Should discuss 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Basic FSW architecture, a flow chart showing how the software flow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Programming languages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Development environments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Brief summary of the FSW tasks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92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92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4" name="Shape 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Google Shape;835;p93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FSW Changes Since PDR</a:t>
            </a:r>
            <a:endParaRPr/>
          </a:p>
        </p:txBody>
      </p:sp>
      <p:sp>
        <p:nvSpPr>
          <p:cNvPr id="836" name="Google Shape;836;p93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Overview of the CanSat FSW changes since the PDR.  Details of the changes should be discussed in subsequent slides.</a:t>
            </a:r>
            <a:endParaRPr/>
          </a:p>
        </p:txBody>
      </p:sp>
      <p:sp>
        <p:nvSpPr>
          <p:cNvPr id="837" name="Google Shape;837;p93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838" name="Google Shape;838;p93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9" name="Google Shape;839;p93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0" name="Google Shape;840;p93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4" name="Shape 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" name="Google Shape;845;p94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6" name="Google Shape;846;p94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7" name="Google Shape;847;p94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Payload</a:t>
            </a:r>
            <a:r>
              <a:rPr lang="en-US"/>
              <a:t> 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CanSat FSW State Diagram</a:t>
            </a:r>
            <a:endParaRPr/>
          </a:p>
        </p:txBody>
      </p:sp>
      <p:sp>
        <p:nvSpPr>
          <p:cNvPr id="848" name="Google Shape;848;p94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Software state diagrams for Payload defining the </a:t>
            </a:r>
            <a:r>
              <a:rPr i="1" lang="en-US"/>
              <a:t>states</a:t>
            </a:r>
            <a:r>
              <a:rPr lang="en-US"/>
              <a:t> and </a:t>
            </a:r>
            <a:r>
              <a:rPr i="1" lang="en-US"/>
              <a:t>transition conditions </a:t>
            </a:r>
            <a:r>
              <a:rPr lang="en-US"/>
              <a:t>of the flight software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Include: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/>
              <a:t>Sampling of sensors (including rates)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/>
              <a:t>Communications (command and telemetry)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/>
              <a:t>Data storage (if applicable)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/>
              <a:t>Mechanism activations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/>
              <a:t>Major decision points in the logic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FSW recovery to correct state after processor reset during flight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/>
              <a:t>What data is used to recover?</a:t>
            </a:r>
            <a:endParaRPr sz="2000"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1" lang="en-US" sz="2000"/>
              <a:t>Identify reasons for reset, and methods of recovery</a:t>
            </a:r>
            <a:endParaRPr sz="2000"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849" name="Google Shape;849;p94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850" name="Google Shape;850;p94"/>
          <p:cNvSpPr/>
          <p:nvPr/>
        </p:nvSpPr>
        <p:spPr>
          <a:xfrm>
            <a:off x="8610600" y="152400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5" name="Shape 8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Google Shape;856;p95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Simulation Mode Software</a:t>
            </a:r>
            <a:endParaRPr/>
          </a:p>
        </p:txBody>
      </p:sp>
      <p:sp>
        <p:nvSpPr>
          <p:cNvPr id="857" name="Google Shape;857;p95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Describe the implementation of simulation mode where simulated pressure sensor data is transmitted to the </a:t>
            </a:r>
            <a:r>
              <a:rPr lang="en-US"/>
              <a:t>Cansat</a:t>
            </a:r>
            <a:r>
              <a:rPr lang="en-US"/>
              <a:t> so simulate the mission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Describe simulation mode commands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How is simulated sensor data substituted with real data?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See the competition guide for detailed requirements</a:t>
            </a:r>
            <a:endParaRPr/>
          </a:p>
        </p:txBody>
      </p:sp>
      <p:sp>
        <p:nvSpPr>
          <p:cNvPr id="858" name="Google Shape;858;p95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59" name="Google Shape;859;p95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lang="en-US"/>
              <a:t> CDR: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860" name="Google Shape;860;p95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861" name="Google Shape;861;p95"/>
          <p:cNvSpPr/>
          <p:nvPr/>
        </p:nvSpPr>
        <p:spPr>
          <a:xfrm>
            <a:off x="8610600" y="152400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5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Google Shape;866;p96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7" name="Google Shape;867;p96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8" name="Google Shape;868;p96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Software Development Plan</a:t>
            </a:r>
            <a:endParaRPr/>
          </a:p>
        </p:txBody>
      </p:sp>
      <p:sp>
        <p:nvSpPr>
          <p:cNvPr id="869" name="Google Shape;869;p96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common CanSat problem is late software development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 a slide describing the plan for software development and plans to reduce the risk of late software development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Include: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Prototyping and prototyping environments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Software subsystem development sequence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Development team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Test methodology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progress since PDR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0" name="Google Shape;870;p96"/>
          <p:cNvSpPr/>
          <p:nvPr/>
        </p:nvSpPr>
        <p:spPr>
          <a:xfrm>
            <a:off x="8610600" y="152400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BBE0E3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1" name="Google Shape;871;p96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6" name="Shape 8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" name="Google Shape;877;p97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97"/>
          <p:cNvSpPr txBox="1"/>
          <p:nvPr>
            <p:ph idx="12" type="sldNum"/>
          </p:nvPr>
        </p:nvSpPr>
        <p:spPr>
          <a:xfrm>
            <a:off x="8001000" y="6477000"/>
            <a:ext cx="685800" cy="24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9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Ground Control System (GCS) Design</a:t>
            </a:r>
            <a:endParaRPr/>
          </a:p>
        </p:txBody>
      </p:sp>
      <p:sp>
        <p:nvSpPr>
          <p:cNvPr id="880" name="Google Shape;880;p97"/>
          <p:cNvSpPr txBox="1"/>
          <p:nvPr>
            <p:ph idx="1" type="subTitle"/>
          </p:nvPr>
        </p:nvSpPr>
        <p:spPr>
          <a:xfrm>
            <a:off x="1371600" y="4343400"/>
            <a:ext cx="64008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Name(s) Go Here</a:t>
            </a:r>
            <a:endParaRPr/>
          </a:p>
          <a:p>
            <a: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5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Summary of Changes Since PDR</a:t>
            </a:r>
            <a:endParaRPr/>
          </a:p>
        </p:txBody>
      </p:sp>
      <p:sp>
        <p:nvSpPr>
          <p:cNvPr id="269" name="Google Shape;269;p35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Overview design changes since PDR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Details of the changes are discussed in subsequent sections </a:t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In every section, the summary of changes since PDR should be detailed in a separate slide, or indicate that there were no changes.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35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271" name="Google Shape;271;p35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35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35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4" name="Shape 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" name="Google Shape;885;p98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886" name="Google Shape;886;p98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7" name="Google Shape;887;p98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GCS Overview</a:t>
            </a:r>
            <a:endParaRPr/>
          </a:p>
        </p:txBody>
      </p:sp>
      <p:sp>
        <p:nvSpPr>
          <p:cNvPr id="888" name="Google Shape;888;p98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a simple context diagram showing major components (computers, antenna, adaptors, etc.)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9" name="Google Shape;889;p98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0" name="Google Shape;890;p98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4" name="Shape 8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5" name="Google Shape;895;p99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GCS Changes Since PDR</a:t>
            </a:r>
            <a:endParaRPr/>
          </a:p>
        </p:txBody>
      </p:sp>
      <p:sp>
        <p:nvSpPr>
          <p:cNvPr id="896" name="Google Shape;896;p99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 changes to the GCS subsystem since PDR.  Details of changes should be discussed in subsequent slides.</a:t>
            </a:r>
            <a:endParaRPr/>
          </a:p>
        </p:txBody>
      </p:sp>
      <p:sp>
        <p:nvSpPr>
          <p:cNvPr id="897" name="Google Shape;897;p99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898" name="Google Shape;898;p99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9" name="Google Shape;899;p99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0" name="Google Shape;900;p99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5" name="Shape 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" name="Google Shape;906;p100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GCS Design</a:t>
            </a:r>
            <a:endParaRPr/>
          </a:p>
        </p:txBody>
      </p:sp>
      <p:sp>
        <p:nvSpPr>
          <p:cNvPr id="907" name="Google Shape;907;p100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Show diagram of ground station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What components and how they connect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Specifications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How long ground station can operate on battery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Overheating mitigation (how do you keep laptop from getting so hot, it stops operating? Remember, it will be hot and the ground station will be in the open sun.)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Auto update mitigation (how do you keep the OS from starting an update during operations? It has happened before with Windows OS) 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8" name="Google Shape;908;p100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09" name="Google Shape;909;p100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0" name="Google Shape;910;p100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lang="en-US"/>
              <a:t>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1" name="Google Shape;911;p100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01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917" name="Google Shape;917;p101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8" name="Google Shape;918;p101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GCS Antenna</a:t>
            </a:r>
            <a:endParaRPr/>
          </a:p>
        </p:txBody>
      </p:sp>
      <p:sp>
        <p:nvSpPr>
          <p:cNvPr id="919" name="Google Shape;919;p101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Discussion of the selection of the GCS antenna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Make sure to include: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Antenna construction, portability, and coverage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Diagram is recommended</a:t>
            </a:r>
            <a:endParaRPr b="0" i="1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Antenna compliance with hand-held requirement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Distance link predictions and margins</a:t>
            </a:r>
            <a:endParaRPr/>
          </a:p>
        </p:txBody>
      </p:sp>
      <p:sp>
        <p:nvSpPr>
          <p:cNvPr id="920" name="Google Shape;920;p101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1" name="Google Shape;921;p101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lang="en-US"/>
              <a:t>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2" name="Google Shape;922;p101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6" name="Shape 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" name="Google Shape;927;p102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GCS Software</a:t>
            </a:r>
            <a:endParaRPr b="1" i="0" sz="2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8" name="Google Shape;928;p102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Telemetry display screen shots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will Telemetry be displayed in real time and how will it be recorded?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Commercial off the shelf (COTS) software packages used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Real-time plotting software design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Command software and interface</a:t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Simulation mode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lang="en-US"/>
              <a:t>Describe how the ground system reads the profile and transmits simulation commands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Progress since PDR</a:t>
            </a:r>
            <a:endParaRPr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9" name="Google Shape;929;p102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0" name="Google Shape;930;p102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02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2" name="Google Shape;932;p102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6" name="Shape 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Google Shape;937;p103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8" name="Google Shape;938;p103"/>
          <p:cNvSpPr txBox="1"/>
          <p:nvPr>
            <p:ph idx="12" type="sldNum"/>
          </p:nvPr>
        </p:nvSpPr>
        <p:spPr>
          <a:xfrm>
            <a:off x="8001000" y="6477000"/>
            <a:ext cx="685800" cy="24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9" name="Google Shape;939;p10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CanSat Integration and Test</a:t>
            </a:r>
            <a:endParaRPr/>
          </a:p>
        </p:txBody>
      </p:sp>
      <p:sp>
        <p:nvSpPr>
          <p:cNvPr id="940" name="Google Shape;940;p103"/>
          <p:cNvSpPr txBox="1"/>
          <p:nvPr>
            <p:ph idx="1" type="subTitle"/>
          </p:nvPr>
        </p:nvSpPr>
        <p:spPr>
          <a:xfrm>
            <a:off x="1371600" y="4343400"/>
            <a:ext cx="64008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Name(s) Go Here</a:t>
            </a:r>
            <a:endParaRPr/>
          </a:p>
          <a:p>
            <a: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4" name="Shape 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" name="Google Shape;945;p104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946" name="Google Shape;946;p104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7" name="Google Shape;947;p104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CanSat Integration and Test Overview</a:t>
            </a:r>
            <a:endParaRPr/>
          </a:p>
        </p:txBody>
      </p:sp>
      <p:sp>
        <p:nvSpPr>
          <p:cNvPr id="948" name="Google Shape;948;p104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949" name="Google Shape;949;p104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0" name="Google Shape;950;p104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subsystem level testing plans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integrated level functional testing plans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environmental testing plans</a:t>
            </a:r>
            <a:endParaRPr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5" name="Shape 9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" name="Google Shape;956;p105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Subsystem Level Testing Plan</a:t>
            </a:r>
            <a:endParaRPr/>
          </a:p>
        </p:txBody>
      </p:sp>
      <p:sp>
        <p:nvSpPr>
          <p:cNvPr id="957" name="Google Shape;957;p105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plans for testing each subsystem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Sensors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CDH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EPS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Radio communications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FSW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Mechanical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Descent Control</a:t>
            </a:r>
            <a:endParaRPr/>
          </a:p>
        </p:txBody>
      </p:sp>
      <p:sp>
        <p:nvSpPr>
          <p:cNvPr id="958" name="Google Shape;958;p105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9" name="Google Shape;959;p105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0" name="Google Shape;960;p105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5" name="Shape 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106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Integrated Level Functional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Test Plan</a:t>
            </a:r>
            <a:endParaRPr/>
          </a:p>
        </p:txBody>
      </p:sp>
      <p:sp>
        <p:nvSpPr>
          <p:cNvPr id="967" name="Google Shape;967;p106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tests to be performed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after </a:t>
            </a:r>
            <a:r>
              <a:rPr lang="en-US"/>
              <a:t>Cansat is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built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Descent testing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Communications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1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Include ground software, telemetry, antenna, 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Mechanisms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Release and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Deployment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1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Include triggering of the release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Simulation</a:t>
            </a:r>
            <a:endParaRPr/>
          </a:p>
        </p:txBody>
      </p:sp>
      <p:sp>
        <p:nvSpPr>
          <p:cNvPr id="968" name="Google Shape;968;p106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9" name="Google Shape;969;p106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lang="en-US"/>
              <a:t>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0" name="Google Shape;970;p106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5" name="Shape 9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" name="Google Shape;976;p107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Environmental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Test Plan</a:t>
            </a:r>
            <a:endParaRPr/>
          </a:p>
        </p:txBody>
      </p:sp>
      <p:sp>
        <p:nvSpPr>
          <p:cNvPr id="977" name="Google Shape;977;p107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plans for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environmental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testing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Drop test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hermal test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Vibration test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Fit Check (dimension verification)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Vacuum test</a:t>
            </a:r>
            <a:endParaRPr/>
          </a:p>
        </p:txBody>
      </p:sp>
      <p:sp>
        <p:nvSpPr>
          <p:cNvPr id="978" name="Google Shape;978;p107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9" name="Google Shape;979;p107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0" name="Google Shape;980;p107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6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System Requirement Summary</a:t>
            </a:r>
            <a:endParaRPr/>
          </a:p>
        </p:txBody>
      </p:sp>
      <p:sp>
        <p:nvSpPr>
          <p:cNvPr id="279" name="Google Shape;279;p36"/>
          <p:cNvSpPr txBox="1"/>
          <p:nvPr>
            <p:ph idx="1" type="body"/>
          </p:nvPr>
        </p:nvSpPr>
        <p:spPr>
          <a:xfrm>
            <a:off x="228600" y="1066800"/>
            <a:ext cx="8686800" cy="5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Overview of system (mission) level requirements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bullets or a table to demonstrate an understanding of the mission requirements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Do not include all requirements, just high level system level requirements the describe the overall mission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The purpose</a:t>
            </a:r>
            <a:r>
              <a:rPr lang="en-US"/>
              <a:t> of the table is to demonstrate the team understands the system-level requirements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</a:t>
            </a:r>
            <a:r>
              <a:rPr lang="en-US"/>
              <a:t>table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may be expanded to multiple </a:t>
            </a:r>
            <a:r>
              <a:rPr lang="en-US"/>
              <a:t>tables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needed</a:t>
            </a:r>
            <a:endParaRPr/>
          </a:p>
          <a:p>
            <a:pPr indent="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36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/>
              <a:t>C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DR:  Team ### (Team Number and Name)</a:t>
            </a:r>
            <a:endParaRPr/>
          </a:p>
        </p:txBody>
      </p:sp>
      <p:sp>
        <p:nvSpPr>
          <p:cNvPr id="281" name="Google Shape;281;p36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82" name="Google Shape;282;p36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5" name="Shape 9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" name="Google Shape;986;p108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Test Procedures Descriptions</a:t>
            </a:r>
            <a:endParaRPr/>
          </a:p>
        </p:txBody>
      </p:sp>
      <p:sp>
        <p:nvSpPr>
          <p:cNvPr id="987" name="Google Shape;987;p108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aphicFrame>
        <p:nvGraphicFramePr>
          <p:cNvPr id="988" name="Google Shape;988;p108"/>
          <p:cNvGraphicFramePr/>
          <p:nvPr/>
        </p:nvGraphicFramePr>
        <p:xfrm>
          <a:off x="228599" y="1131125"/>
          <a:ext cx="3000000" cy="3000000"/>
        </p:xfrm>
        <a:graphic>
          <a:graphicData uri="http://schemas.openxmlformats.org/drawingml/2006/table">
            <a:tbl>
              <a:tblPr firstRow="1">
                <a:noFill/>
                <a:tableStyleId>{645CD550-BAB6-42AB-99F6-280A2E6F0918}</a:tableStyleId>
              </a:tblPr>
              <a:tblGrid>
                <a:gridCol w="627825"/>
                <a:gridCol w="4673450"/>
                <a:gridCol w="1585450"/>
                <a:gridCol w="1762575"/>
              </a:tblGrid>
              <a:tr h="2985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Test Proc</a:t>
                      </a:r>
                      <a:endParaRPr b="1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ctr">
                    <a:solidFill>
                      <a:srgbClr val="A2A2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Test Description</a:t>
                      </a:r>
                      <a:endParaRPr b="1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ctr">
                    <a:solidFill>
                      <a:srgbClr val="A2A2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Rqmts</a:t>
                      </a:r>
                      <a:endParaRPr b="1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ctr">
                    <a:solidFill>
                      <a:srgbClr val="A2A2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Pass Fail Criteria</a:t>
                      </a:r>
                      <a:endParaRPr b="1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ctr">
                    <a:solidFill>
                      <a:srgbClr val="A2A2E0"/>
                    </a:solidFill>
                  </a:tcPr>
                </a:tc>
              </a:tr>
              <a:tr h="1903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How is test performed and results expected.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 2, 45, etc.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ctr"/>
                </a:tc>
              </a:tr>
              <a:tr h="2985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2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b"/>
                </a:tc>
              </a:tr>
              <a:tr h="1903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3</a:t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b"/>
                </a:tc>
              </a:tr>
              <a:tr h="1492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:</a:t>
                      </a:r>
                      <a:endParaRPr sz="1200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:</a:t>
                      </a:r>
                      <a:endParaRPr sz="1200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u="none" cap="none" strike="noStrike"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b"/>
                </a:tc>
              </a:tr>
            </a:tbl>
          </a:graphicData>
        </a:graphic>
      </p:graphicFrame>
      <p:sp>
        <p:nvSpPr>
          <p:cNvPr id="989" name="Google Shape;989;p108"/>
          <p:cNvSpPr txBox="1"/>
          <p:nvPr>
            <p:ph idx="1" type="body"/>
          </p:nvPr>
        </p:nvSpPr>
        <p:spPr>
          <a:xfrm>
            <a:off x="209850" y="2937175"/>
            <a:ext cx="8686800" cy="332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i="1" lang="en-US"/>
              <a:t>For each of the tests specified on the previous slide</a:t>
            </a:r>
            <a:r>
              <a:rPr lang="en-US"/>
              <a:t>, complete this table to describe the procedures to be used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All Mission Requirements should be mapped to a test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Pass / Fail criteria should be clear</a:t>
            </a:r>
            <a:endParaRPr/>
          </a:p>
        </p:txBody>
      </p:sp>
      <p:sp>
        <p:nvSpPr>
          <p:cNvPr id="990" name="Google Shape;990;p108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991" name="Google Shape;991;p108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lang="en-US"/>
              <a:t>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2" name="Google Shape;992;p108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7" name="Shape 9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" name="Google Shape;998;p109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Simulation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Test Plan</a:t>
            </a:r>
            <a:endParaRPr/>
          </a:p>
        </p:txBody>
      </p:sp>
      <p:sp>
        <p:nvSpPr>
          <p:cNvPr id="999" name="Google Shape;999;p109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plans for </a:t>
            </a:r>
            <a:r>
              <a:rPr lang="en-US"/>
              <a:t>simulation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testing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What parts of the cansat get tested during simulation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How is the simulation implemented</a:t>
            </a:r>
            <a:endParaRPr/>
          </a:p>
        </p:txBody>
      </p:sp>
      <p:sp>
        <p:nvSpPr>
          <p:cNvPr id="1000" name="Google Shape;1000;p109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01" name="Google Shape;1001;p109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lang="en-US"/>
              <a:t> CDR: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1002" name="Google Shape;1002;p109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6" name="Shape 10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" name="Google Shape;1007;p110"/>
          <p:cNvSpPr txBox="1"/>
          <p:nvPr>
            <p:ph idx="11" type="ftr"/>
          </p:nvPr>
        </p:nvSpPr>
        <p:spPr>
          <a:xfrm>
            <a:off x="2286000" y="6477001"/>
            <a:ext cx="4648200" cy="228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8" name="Google Shape;1008;p110"/>
          <p:cNvSpPr txBox="1"/>
          <p:nvPr>
            <p:ph idx="12" type="sldNum"/>
          </p:nvPr>
        </p:nvSpPr>
        <p:spPr>
          <a:xfrm>
            <a:off x="8001000" y="6477000"/>
            <a:ext cx="685800" cy="24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9" name="Google Shape;1009;p110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Mission Operations &amp; Analysis</a:t>
            </a:r>
            <a:endParaRPr/>
          </a:p>
        </p:txBody>
      </p:sp>
      <p:sp>
        <p:nvSpPr>
          <p:cNvPr id="1010" name="Google Shape;1010;p110"/>
          <p:cNvSpPr txBox="1"/>
          <p:nvPr>
            <p:ph idx="1" type="subTitle"/>
          </p:nvPr>
        </p:nvSpPr>
        <p:spPr>
          <a:xfrm>
            <a:off x="1371600" y="4343400"/>
            <a:ext cx="64008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Name(s) Go Here</a:t>
            </a:r>
            <a:endParaRPr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4" name="Shape 10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" name="Google Shape;1015;p111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1016" name="Google Shape;1016;p111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7" name="Google Shape;1017;p111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Overview of Mission Sequence of Events</a:t>
            </a:r>
            <a:endParaRPr/>
          </a:p>
        </p:txBody>
      </p:sp>
      <p:sp>
        <p:nvSpPr>
          <p:cNvPr id="1018" name="Google Shape;1018;p111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Launch-day sequence of events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Should start with arrival at the launch site and proceed through recovery and data analysis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Include: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Flowchart of events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member roles and responsibilities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Antenna construction and ground system setup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CanSat assembly and test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Delivery of telemetry data file to field judge for review</a:t>
            </a:r>
            <a:endParaRPr/>
          </a:p>
          <a:p>
            <a: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9" name="Google Shape;1019;p111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0" name="Google Shape;1020;p111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4" name="Shape 10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25;p112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6" name="Google Shape;1026;p112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7" name="Google Shape;1027;p112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Field Safety Rules Compliance</a:t>
            </a:r>
            <a:endParaRPr/>
          </a:p>
        </p:txBody>
      </p:sp>
      <p:sp>
        <p:nvSpPr>
          <p:cNvPr id="1028" name="Google Shape;1028;p112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development and content of the Missions Operations Manual for your CanSat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–"/>
            </a:pPr>
            <a:r>
              <a:rPr lang="en-US">
                <a:solidFill>
                  <a:srgbClr val="FF0000"/>
                </a:solidFill>
              </a:rPr>
              <a:t>T</a:t>
            </a:r>
            <a:r>
              <a:rPr b="0" i="0" lang="en-US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he Mission Operations Manual </a:t>
            </a:r>
            <a:r>
              <a:rPr lang="en-US">
                <a:solidFill>
                  <a:srgbClr val="FF0000"/>
                </a:solidFill>
              </a:rPr>
              <a:t>is</a:t>
            </a:r>
            <a:r>
              <a:rPr b="0" i="0" lang="en-US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due at the Flight Readiness Review the day before launch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Assemble in three ring binder </a:t>
            </a:r>
            <a:r>
              <a:rPr b="0" i="0" lang="en-US" sz="2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(the launch site may be windy)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development status</a:t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12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1030" name="Google Shape;1030;p112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4" name="Shape 10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Google Shape;1035;p113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1036" name="Google Shape;1036;p113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13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CanSat Location and Recovery</a:t>
            </a:r>
            <a:endParaRPr/>
          </a:p>
        </p:txBody>
      </p:sp>
      <p:sp>
        <p:nvSpPr>
          <p:cNvPr id="1038" name="Google Shape;1038;p113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Discuss how you will find your CanSats in the field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Discuss Cansat recovery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Color selection of visible components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CanSat return address labeling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Describe beacon</a:t>
            </a:r>
            <a:endParaRPr/>
          </a:p>
          <a:p>
            <a:pPr indent="800100" lvl="0" marL="3429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9" name="Google Shape;1039;p113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3" name="Shape 10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Google Shape;1044;p114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Mission Rehearsal Activities</a:t>
            </a:r>
            <a:endParaRPr/>
          </a:p>
        </p:txBody>
      </p:sp>
      <p:sp>
        <p:nvSpPr>
          <p:cNvPr id="1045" name="Google Shape;1045;p114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Description of mission operations rehearsal activities including: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Details of activities rehearsed to date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Ground system radio link check procedures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Powering on/off the CanSat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Launch configuration preparations (e.g., final assembly and stowing appendages)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Loading the CanSat in the launch vehicle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Telemetry processing, archiving, and analysis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Recovery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Description of written procedures developed/required</a:t>
            </a:r>
            <a:endParaRPr/>
          </a:p>
          <a:p>
            <a: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6" name="Google Shape;1046;p114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1047" name="Google Shape;1047;p114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8" name="Google Shape;1048;p114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2" name="Shape 10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Google Shape;1053;p115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4" name="Google Shape;1054;p115"/>
          <p:cNvSpPr txBox="1"/>
          <p:nvPr>
            <p:ph idx="12" type="sldNum"/>
          </p:nvPr>
        </p:nvSpPr>
        <p:spPr>
          <a:xfrm>
            <a:off x="8001000" y="6477000"/>
            <a:ext cx="685800" cy="24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5" name="Google Shape;1055;p11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Requirements Compliance</a:t>
            </a:r>
            <a:endParaRPr/>
          </a:p>
        </p:txBody>
      </p:sp>
      <p:sp>
        <p:nvSpPr>
          <p:cNvPr id="1056" name="Google Shape;1056;p115"/>
          <p:cNvSpPr txBox="1"/>
          <p:nvPr>
            <p:ph idx="1" type="subTitle"/>
          </p:nvPr>
        </p:nvSpPr>
        <p:spPr>
          <a:xfrm>
            <a:off x="1371600" y="4343400"/>
            <a:ext cx="64008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Name(s) Go Here</a:t>
            </a:r>
            <a:endParaRPr/>
          </a:p>
        </p:txBody>
      </p:sp>
      <p:sp>
        <p:nvSpPr>
          <p:cNvPr id="1057" name="Google Shape;1057;p115"/>
          <p:cNvSpPr txBox="1"/>
          <p:nvPr/>
        </p:nvSpPr>
        <p:spPr>
          <a:xfrm>
            <a:off x="228600" y="1219200"/>
            <a:ext cx="8686800" cy="646331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accent2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purpose of this section is to summarize and cross reference the compliance to the CanSat Competition Mission Guide requirements.</a:t>
            </a:r>
            <a:endParaRPr b="0" i="1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1" name="Shape 10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Google Shape;1062;p116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Requirements Compliance Overview</a:t>
            </a:r>
            <a:endParaRPr b="1" i="0" sz="2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3" name="Google Shape;1063;p116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 current design compliance to requirements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Summarize content of the detailed slides that follow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the design does not comply to the requirements, that is a </a:t>
            </a:r>
            <a:r>
              <a:rPr b="1" i="0" lang="en-US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serious issue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why?</a:t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4" name="Google Shape;1064;p116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5" name="Google Shape;1065;p116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16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16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1" name="Shape 10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Google Shape;1072;p117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Requirements Compliance</a:t>
            </a:r>
            <a:b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(multiple slides, as needed)</a:t>
            </a:r>
            <a:endParaRPr b="1" i="0" sz="2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3" name="Google Shape;1073;p117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 a table demonstrating compliance to all competition base requirements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the following format in as many slides as required</a:t>
            </a:r>
            <a:endParaRPr/>
          </a:p>
        </p:txBody>
      </p:sp>
      <p:sp>
        <p:nvSpPr>
          <p:cNvPr id="1074" name="Google Shape;1074;p117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5" name="Google Shape;1075;p117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6" name="Google Shape;1076;p117"/>
          <p:cNvSpPr txBox="1"/>
          <p:nvPr/>
        </p:nvSpPr>
        <p:spPr>
          <a:xfrm>
            <a:off x="228600" y="5754469"/>
            <a:ext cx="8686800" cy="646331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accent2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the Green (Comply), Yellow (Partial Compliance), and Red (No Comply) color codes as shown in the examples above for each requirement</a:t>
            </a:r>
            <a:endParaRPr b="0" i="1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7" name="Google Shape;1077;p117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graphicFrame>
        <p:nvGraphicFramePr>
          <p:cNvPr id="1078" name="Google Shape;1078;p117"/>
          <p:cNvGraphicFramePr/>
          <p:nvPr/>
        </p:nvGraphicFramePr>
        <p:xfrm>
          <a:off x="233148" y="2438400"/>
          <a:ext cx="3000000" cy="3000000"/>
        </p:xfrm>
        <a:graphic>
          <a:graphicData uri="http://schemas.openxmlformats.org/drawingml/2006/table">
            <a:tbl>
              <a:tblPr firstRow="1">
                <a:noFill/>
                <a:tableStyleId>{65B08FFB-B1D8-4321-B8CF-830845601270}</a:tableStyleId>
              </a:tblPr>
              <a:tblGrid>
                <a:gridCol w="533400"/>
                <a:gridCol w="4302550"/>
                <a:gridCol w="1014950"/>
                <a:gridCol w="1134350"/>
                <a:gridCol w="1701550"/>
              </a:tblGrid>
              <a:tr h="298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Rqmt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Num</a:t>
                      </a:r>
                      <a:endParaRPr/>
                    </a:p>
                  </a:txBody>
                  <a:tcPr marT="7475" marB="0" marR="7475" marL="7475" anchor="ctr">
                    <a:solidFill>
                      <a:srgbClr val="A2A2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Requirement</a:t>
                      </a:r>
                      <a:endParaRPr/>
                    </a:p>
                  </a:txBody>
                  <a:tcPr marT="7475" marB="0" marR="7475" marL="7475" anchor="ctr">
                    <a:solidFill>
                      <a:srgbClr val="A2A2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Comply / No Comply / Partial</a:t>
                      </a:r>
                      <a:endParaRPr/>
                    </a:p>
                  </a:txBody>
                  <a:tcPr marT="7475" marB="0" marR="7475" marL="7475" anchor="ctr">
                    <a:solidFill>
                      <a:srgbClr val="A2A2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X-Ref Slide(s)  Demonstrating Compliance</a:t>
                      </a:r>
                      <a:endParaRPr/>
                    </a:p>
                  </a:txBody>
                  <a:tcPr marT="7475" marB="0" marR="7475" marL="7475" anchor="ctr">
                    <a:solidFill>
                      <a:srgbClr val="A2A2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Team Comments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or Notes</a:t>
                      </a:r>
                      <a:endParaRPr/>
                    </a:p>
                  </a:txBody>
                  <a:tcPr marT="7475" marB="0" marR="7475" marL="7475" anchor="ctr">
                    <a:solidFill>
                      <a:srgbClr val="A2A2E0"/>
                    </a:solidFill>
                  </a:tcPr>
                </a:tc>
              </a:tr>
              <a:tr h="298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1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 mass of the CanSat (science payload and 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container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 shall be 500 grams +/- 10 grams.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Comply</a:t>
                      </a:r>
                      <a:endParaRPr/>
                    </a:p>
                  </a:txBody>
                  <a:tcPr marT="7475" marB="0" marR="7475" marL="7475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x, y, z</a:t>
                      </a:r>
                      <a:endParaRPr/>
                    </a:p>
                  </a:txBody>
                  <a:tcPr marT="7475" marB="0" marR="7475" marL="7475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Everything should be green by CDR.</a:t>
                      </a:r>
                      <a:endParaRPr/>
                    </a:p>
                  </a:txBody>
                  <a:tcPr marT="7475" marB="0" marR="7475" marL="7475" anchor="ctr"/>
                </a:tc>
              </a:tr>
              <a:tr h="149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2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CanSat shall fit in a cylindrical envelope of 125 mm diameter x 310 mm length. Tolerances are to be included to facilitate 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container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deployment from the rocket fairing.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--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--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--</a:t>
                      </a:r>
                      <a:endParaRPr/>
                    </a:p>
                  </a:txBody>
                  <a:tcPr marT="7475" marB="0" marR="7475" marL="7475" anchor="ctr"/>
                </a:tc>
              </a:tr>
              <a:tr h="380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3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 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container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shall not have any sharp edges to cause it to get stuck in the rocket payload section which is made of cardboard.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Partial</a:t>
                      </a:r>
                      <a:endParaRPr/>
                    </a:p>
                  </a:txBody>
                  <a:tcPr marT="7475" marB="0" marR="7475" marL="7475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Medium problem:  why?</a:t>
                      </a:r>
                      <a:endParaRPr/>
                    </a:p>
                  </a:txBody>
                  <a:tcPr marT="7475" marB="0" marR="7475" marL="7475" anchor="ctr"/>
                </a:tc>
              </a:tr>
              <a:tr h="149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4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 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container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shall be a fluorescent color; pink, red or orange.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 Comply</a:t>
                      </a:r>
                      <a:endParaRPr/>
                    </a:p>
                  </a:txBody>
                  <a:tcPr marT="7475" marB="0" marR="7475" marL="7475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Calibri"/>
                        <a:buNone/>
                      </a:pPr>
                      <a:r>
                        <a:rPr b="1" i="1" lang="en-US" sz="12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Big problem:  why?</a:t>
                      </a:r>
                      <a:endParaRPr/>
                    </a:p>
                  </a:txBody>
                  <a:tcPr marT="7475" marB="0" marR="7475" marL="7475" anchor="ctr"/>
                </a:tc>
              </a:tr>
              <a:tr h="298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5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 rocket airframe shall not be used to restrain any deployable parts of the CanSat.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b"/>
                </a:tc>
              </a:tr>
              <a:tr h="149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6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 rocket airframe shall not be used as part of the CanSat operations.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7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288" name="Google Shape;288;p37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37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System Concept of Operations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(CONOPS)</a:t>
            </a:r>
            <a:endParaRPr/>
          </a:p>
        </p:txBody>
      </p:sp>
      <p:sp>
        <p:nvSpPr>
          <p:cNvPr id="290" name="Google Shape;290;p37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Slide(s)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providing overview of CanSat operations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I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nclude: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Pre-launch activities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Launch and descent operations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 sure to include </a:t>
            </a:r>
            <a:r>
              <a:rPr lang="en-US"/>
              <a:t>Payload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operations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Post-launch recovery and data reduction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Focus on launch day activities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member roles and responsibilities on launch day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Simple flow diagrams and cartoons are a good way to present the CONOPS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Absolutely no hand-drawn diagrams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Photos are </a:t>
            </a:r>
            <a:r>
              <a:rPr lang="en-US"/>
              <a:t>acceptable</a:t>
            </a:r>
            <a:endParaRPr/>
          </a:p>
        </p:txBody>
      </p:sp>
      <p:sp>
        <p:nvSpPr>
          <p:cNvPr id="291" name="Google Shape;291;p37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37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2" name="Shape 10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Google Shape;1083;p118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4" name="Google Shape;1084;p118"/>
          <p:cNvSpPr txBox="1"/>
          <p:nvPr>
            <p:ph idx="12" type="sldNum"/>
          </p:nvPr>
        </p:nvSpPr>
        <p:spPr>
          <a:xfrm>
            <a:off x="8001000" y="6477000"/>
            <a:ext cx="685800" cy="24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18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Management</a:t>
            </a:r>
            <a:endParaRPr/>
          </a:p>
        </p:txBody>
      </p:sp>
      <p:sp>
        <p:nvSpPr>
          <p:cNvPr id="1086" name="Google Shape;1086;p118"/>
          <p:cNvSpPr txBox="1"/>
          <p:nvPr>
            <p:ph idx="1" type="subTitle"/>
          </p:nvPr>
        </p:nvSpPr>
        <p:spPr>
          <a:xfrm>
            <a:off x="1371600" y="4343400"/>
            <a:ext cx="64008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Name(s) Go Here</a:t>
            </a:r>
            <a:endParaRPr/>
          </a:p>
          <a:p>
            <a: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19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1092" name="Google Shape;1092;p119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3" name="Google Shape;1093;p119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Status of Procurements</a:t>
            </a:r>
            <a:endParaRPr/>
          </a:p>
        </p:txBody>
      </p:sp>
      <p:sp>
        <p:nvSpPr>
          <p:cNvPr id="1094" name="Google Shape;1094;p119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 status of sensor and component procurements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has been ordered, when it arrives, etc.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should include flight and GCS hardware (and software if being ordered)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information should be reflected in the overall schedule</a:t>
            </a:r>
            <a:endParaRPr/>
          </a:p>
        </p:txBody>
      </p:sp>
      <p:sp>
        <p:nvSpPr>
          <p:cNvPr id="1095" name="Google Shape;1095;p119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9" name="Shape 10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Google Shape;1100;p120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1101" name="Google Shape;1101;p120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2" name="Google Shape;1102;p120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CanSat Budget – Hardware</a:t>
            </a:r>
            <a:endParaRPr/>
          </a:p>
        </p:txBody>
      </p:sp>
      <p:sp>
        <p:nvSpPr>
          <p:cNvPr id="1103" name="Google Shape;1103;p120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 a table listing the costs of the CanSat flight hardware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 should include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 of </a:t>
            </a:r>
            <a:r>
              <a:rPr lang="en-US"/>
              <a:t>each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components and hardware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Indication of whether these costs are actual, estimates, or budgeted values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Indication of hardware re-use from previous years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current market value for re-used components should be included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Current market value of any free components, materials and services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1" lang="en-US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Total expenses and compare to requirement(s)</a:t>
            </a:r>
            <a:endParaRPr/>
          </a:p>
        </p:txBody>
      </p:sp>
      <p:sp>
        <p:nvSpPr>
          <p:cNvPr id="1104" name="Google Shape;1104;p120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8" name="Shape 1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Google Shape;1109;p121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1110" name="Google Shape;1110;p121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1" name="Google Shape;1111;p121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CanSat Budget – Other Costs</a:t>
            </a:r>
            <a:endParaRPr/>
          </a:p>
        </p:txBody>
      </p:sp>
      <p:sp>
        <p:nvSpPr>
          <p:cNvPr id="1112" name="Google Shape;1112;p121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/>
              <a:t>The goal(s) of this budget are</a:t>
            </a:r>
            <a:endParaRPr/>
          </a:p>
          <a:p>
            <a:pPr indent="-260350" lvl="1" marL="74295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lang="en-US" sz="1400"/>
              <a:t>T</a:t>
            </a:r>
            <a:r>
              <a:rPr lang="en-US" sz="1400"/>
              <a:t>o provide </a:t>
            </a:r>
            <a:r>
              <a:rPr lang="en-US" sz="1400"/>
              <a:t>an understanding of the overall design and development costs</a:t>
            </a:r>
            <a:endParaRPr sz="1400"/>
          </a:p>
          <a:p>
            <a:pPr indent="-260350" lvl="1" marL="74295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lang="en-US" sz="1400"/>
              <a:t>Get the teams thinking about the overall costs including necessary funds for travel</a:t>
            </a:r>
            <a:endParaRPr sz="1400"/>
          </a:p>
          <a:p>
            <a:pPr indent="-260350" lvl="1" marL="74295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lang="en-US" sz="1400"/>
              <a:t>Identify shortfalls in the budget that require attention</a:t>
            </a:r>
            <a:endParaRPr sz="1400"/>
          </a:p>
          <a:p>
            <a:pPr indent="-215900" lvl="2" marL="114300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/>
              <a:t>In the past some teams have not been able to attend the competition due to a lack of funds</a:t>
            </a:r>
            <a:endParaRPr sz="1400"/>
          </a:p>
          <a:p>
            <a:pPr indent="-215900" lvl="2" marL="114300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/>
              <a:t>If caught early enough, there are a number of resources for funding that may available to teams</a:t>
            </a:r>
            <a:endParaRPr sz="1400"/>
          </a:p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Table(s) (same format as Hardware Budget) showing</a:t>
            </a:r>
            <a:endParaRPr/>
          </a:p>
          <a:p>
            <a:pPr indent="-260350" lvl="1" marL="7429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Ground control station costs</a:t>
            </a:r>
            <a:endParaRPr sz="1400"/>
          </a:p>
          <a:p>
            <a:pPr indent="-260350" lvl="1" marL="7429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Other costs</a:t>
            </a:r>
            <a:endParaRPr sz="1400"/>
          </a:p>
          <a:p>
            <a:pPr indent="-228600" lvl="2" marL="11430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Prototyping</a:t>
            </a:r>
            <a:endParaRPr/>
          </a:p>
          <a:p>
            <a:pPr indent="-228600" lvl="2" marL="11430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Test facilities and equipment</a:t>
            </a:r>
            <a:endParaRPr/>
          </a:p>
          <a:p>
            <a:pPr indent="-228600" lvl="2" marL="11430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Rentals</a:t>
            </a:r>
            <a:endParaRPr/>
          </a:p>
          <a:p>
            <a:pPr indent="-228600" lvl="2" marL="11430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Computers</a:t>
            </a:r>
            <a:endParaRPr/>
          </a:p>
          <a:p>
            <a:pPr indent="-228600" lvl="2" marL="11430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Travel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Sources of income</a:t>
            </a:r>
            <a:endParaRPr sz="1800"/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400">
                <a:solidFill>
                  <a:schemeClr val="accent2"/>
                </a:solidFill>
              </a:rPr>
              <a:t>THE COMPETITION DOES NOT PROVIDE ANY DEVELOPMENT FUNDING OR DONORS</a:t>
            </a:r>
            <a:endParaRPr sz="1800"/>
          </a:p>
        </p:txBody>
      </p:sp>
      <p:sp>
        <p:nvSpPr>
          <p:cNvPr id="1113" name="Google Shape;1113;p121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7" name="Shape 1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Google Shape;1118;p122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1119" name="Google Shape;1119;p122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0" name="Google Shape;1120;p122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Program Schedule Overview</a:t>
            </a:r>
            <a:endParaRPr/>
          </a:p>
        </p:txBody>
      </p:sp>
      <p:sp>
        <p:nvSpPr>
          <p:cNvPr id="1121" name="Google Shape;1121;p122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Arial"/>
              <a:buChar char="•"/>
            </a:pPr>
            <a:r>
              <a:rPr b="1" i="0" lang="en-US" sz="16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A one page Gantt summary chart showing task start and stop dates and durations shall be presented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Schedule 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should include linkages between tasks to provide the team with an idea of what happens in the overall flow when milestones are not met on time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Make sure the schedule is readable in the presentation</a:t>
            </a:r>
            <a:endParaRPr/>
          </a:p>
          <a:p>
            <a:pPr indent="-273050" lvl="1" marL="742950" marR="0" rtl="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Failure to do so will result in a loss of points	</a:t>
            </a:r>
            <a:endParaRPr/>
          </a:p>
        </p:txBody>
      </p:sp>
      <p:sp>
        <p:nvSpPr>
          <p:cNvPr id="1122" name="Google Shape;1122;p122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1123" name="Google Shape;1123;p122"/>
          <p:cNvSpPr/>
          <p:nvPr/>
        </p:nvSpPr>
        <p:spPr>
          <a:xfrm>
            <a:off x="8610600" y="152400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7" name="Shape 1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Google Shape;1128;p123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1129" name="Google Shape;1129;p123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0" name="Google Shape;1130;p123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</a:pPr>
            <a:r>
              <a:rPr lang="en-US" sz="1600" u="sng">
                <a:solidFill>
                  <a:schemeClr val="accent2"/>
                </a:solidFill>
              </a:rPr>
              <a:t>Details</a:t>
            </a:r>
            <a:r>
              <a:rPr lang="en-US" sz="1600">
                <a:solidFill>
                  <a:srgbClr val="000000"/>
                </a:solidFill>
              </a:rPr>
              <a:t> </a:t>
            </a: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development schedule to include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Competition 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milestones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Academic milestones and holidays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Major development activities </a:t>
            </a:r>
            <a:r>
              <a:rPr lang="en-US" sz="1600"/>
              <a:t>with 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assignments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Component/hardware deliveries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Major integration and test activities and milestones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US" sz="1600"/>
              <a:t>Team member vacations</a:t>
            </a:r>
            <a:endParaRPr sz="1600"/>
          </a:p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</a:pPr>
            <a:r>
              <a:rPr lang="en-US" sz="1600"/>
              <a:t>This can be presented in Gantt chart or table format</a:t>
            </a:r>
            <a:endParaRPr sz="1600"/>
          </a:p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goals of this schedule are to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 a tool for the team to track progress of CanSat design and development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 tool for judges to assess trouble areas and offer ways for the team to best meet the objectives of the competition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Make sure the schedule is readable in the presentation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may require the schedule to be broken between multiple slides</a:t>
            </a:r>
            <a:endParaRPr/>
          </a:p>
          <a:p>
            <a:pPr indent="-228600" lvl="2" marL="1143000" marR="0" rtl="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Failure to do so will result in a loss of points</a:t>
            </a:r>
            <a:endParaRPr/>
          </a:p>
        </p:txBody>
      </p:sp>
      <p:sp>
        <p:nvSpPr>
          <p:cNvPr id="1131" name="Google Shape;1131;p123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Detailed 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Program Schedule</a:t>
            </a:r>
            <a:endParaRPr/>
          </a:p>
        </p:txBody>
      </p:sp>
      <p:sp>
        <p:nvSpPr>
          <p:cNvPr id="1132" name="Google Shape;1132;p123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1133" name="Google Shape;1133;p123"/>
          <p:cNvSpPr/>
          <p:nvPr/>
        </p:nvSpPr>
        <p:spPr>
          <a:xfrm>
            <a:off x="8610600" y="152400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7" name="Shape 1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Google Shape;1138;p124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Shipping and Transportation</a:t>
            </a:r>
            <a:endParaRPr b="1" i="0" sz="2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9" name="Google Shape;1139;p124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plans for shipping/transporting the CanSat hardware to the launch site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past competitions, CanSat hardware checked with airlines was </a:t>
            </a:r>
            <a:r>
              <a:rPr b="1" i="1" lang="en-US" sz="2400" u="sng" cap="none" strike="noStrike">
                <a:solidFill>
                  <a:srgbClr val="7373D1"/>
                </a:solidFill>
                <a:latin typeface="Arial"/>
                <a:ea typeface="Arial"/>
                <a:cs typeface="Arial"/>
                <a:sym typeface="Arial"/>
              </a:rPr>
              <a:t>lost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Consider options for shipping hardware to the launch site (typical for a satellite and ground system program)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Consider carry-on restrictions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Consider customs and international regulations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Consider shipping/transportation of tools and equipment</a:t>
            </a:r>
            <a:endParaRPr/>
          </a:p>
          <a:p>
            <a: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0" name="Google Shape;1140;p124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CDR:  Team ### (Team Number and Name)</a:t>
            </a:r>
            <a:endParaRPr/>
          </a:p>
        </p:txBody>
      </p:sp>
      <p:sp>
        <p:nvSpPr>
          <p:cNvPr id="1141" name="Google Shape;1141;p124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42" name="Google Shape;1142;p124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24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7" name="Shape 1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" name="Google Shape;1148;p125"/>
          <p:cNvSpPr txBox="1"/>
          <p:nvPr>
            <p:ph type="title"/>
          </p:nvPr>
        </p:nvSpPr>
        <p:spPr>
          <a:xfrm>
            <a:off x="1586900" y="60425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Conclusions</a:t>
            </a:r>
            <a:endParaRPr/>
          </a:p>
        </p:txBody>
      </p:sp>
      <p:sp>
        <p:nvSpPr>
          <p:cNvPr id="1149" name="Google Shape;1149;p125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Presentation summary and conclusions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general include the following: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Major accomplishments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Major unfinished work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Testing to complete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Flight software status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0" name="Google Shape;1150;p125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/>
          </a:p>
        </p:txBody>
      </p:sp>
      <p:sp>
        <p:nvSpPr>
          <p:cNvPr id="1151" name="Google Shape;1151;p125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2" name="Google Shape;1152;p125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3" name="Google Shape;1153;p125"/>
          <p:cNvSpPr txBox="1"/>
          <p:nvPr/>
        </p:nvSpPr>
        <p:spPr>
          <a:xfrm>
            <a:off x="228600" y="6477000"/>
            <a:ext cx="2286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26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9" name="Google Shape;1159;p126"/>
          <p:cNvSpPr txBox="1"/>
          <p:nvPr>
            <p:ph idx="12" type="sldNum"/>
          </p:nvPr>
        </p:nvSpPr>
        <p:spPr>
          <a:xfrm>
            <a:off x="8001000" y="6477000"/>
            <a:ext cx="685800" cy="24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0" name="Google Shape;1160;p126"/>
          <p:cNvSpPr txBox="1"/>
          <p:nvPr>
            <p:ph type="ctrTitle"/>
          </p:nvPr>
        </p:nvSpPr>
        <p:spPr>
          <a:xfrm>
            <a:off x="685800" y="2130425"/>
            <a:ext cx="48006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Presentation Scoring &amp; Additional Information</a:t>
            </a:r>
            <a:endParaRPr/>
          </a:p>
        </p:txBody>
      </p:sp>
      <p:sp>
        <p:nvSpPr>
          <p:cNvPr id="1161" name="Google Shape;1161;p126"/>
          <p:cNvSpPr txBox="1"/>
          <p:nvPr>
            <p:ph idx="1" type="subTitle"/>
          </p:nvPr>
        </p:nvSpPr>
        <p:spPr>
          <a:xfrm>
            <a:off x="1371600" y="4343400"/>
            <a:ext cx="64008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following slides provide additional information regarding presentation scoring, as well as recommendations for the presentations and slides</a:t>
            </a:r>
            <a:endParaRPr/>
          </a:p>
        </p:txBody>
      </p:sp>
      <p:sp>
        <p:nvSpPr>
          <p:cNvPr id="1162" name="Google Shape;1162;p126"/>
          <p:cNvSpPr/>
          <p:nvPr/>
        </p:nvSpPr>
        <p:spPr>
          <a:xfrm>
            <a:off x="5660409" y="1178257"/>
            <a:ext cx="3200400" cy="3048000"/>
          </a:xfrm>
          <a:prstGeom prst="octagon">
            <a:avLst>
              <a:gd fmla="val 29289" name="adj"/>
            </a:avLst>
          </a:prstGeom>
          <a:gradFill>
            <a:gsLst>
              <a:gs pos="0">
                <a:srgbClr val="9DAFB1"/>
              </a:gs>
              <a:gs pos="80000">
                <a:srgbClr val="CEE7EA"/>
              </a:gs>
              <a:gs pos="100000">
                <a:srgbClr val="CFE8EB"/>
              </a:gs>
            </a:gsLst>
            <a:lin ang="16200000" scaled="0"/>
          </a:gradFill>
          <a:ln>
            <a:noFill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Do Not Include the Following Charts in the Presentations</a:t>
            </a:r>
            <a:endParaRPr b="0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6" name="Shape 1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" name="Google Shape;1167;p127"/>
          <p:cNvSpPr txBox="1"/>
          <p:nvPr>
            <p:ph type="title"/>
          </p:nvPr>
        </p:nvSpPr>
        <p:spPr>
          <a:xfrm>
            <a:off x="1600200" y="76200"/>
            <a:ext cx="5410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Presentation Scoring</a:t>
            </a:r>
            <a:endParaRPr/>
          </a:p>
        </p:txBody>
      </p:sp>
      <p:sp>
        <p:nvSpPr>
          <p:cNvPr id="1168" name="Google Shape;1168;p127"/>
          <p:cNvSpPr txBox="1"/>
          <p:nvPr>
            <p:ph idx="2" type="body"/>
          </p:nvPr>
        </p:nvSpPr>
        <p:spPr>
          <a:xfrm>
            <a:off x="259525" y="1066800"/>
            <a:ext cx="86559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Each slide in this template is scored on a scale of 0 to 2 points</a:t>
            </a:r>
            <a:endParaRPr/>
          </a:p>
          <a:p>
            <a:pPr indent="-285750" lvl="1" marL="7429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 = missing or no compliance to the intent of the requirement</a:t>
            </a:r>
            <a:endParaRPr/>
          </a:p>
          <a:p>
            <a:pPr indent="-285750" lvl="1" marL="7429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= topic incomplete or partial compliance to requirement(s)</a:t>
            </a:r>
            <a:endParaRPr/>
          </a:p>
          <a:p>
            <a:pPr indent="-285750" lvl="1" marL="7429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= complete and demonstrates requirement(s) met</a:t>
            </a:r>
            <a:endParaRPr/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section of the presentation (System Overview, Sensor Subsystems, etc.) is weighted according to the table</a:t>
            </a:r>
            <a:endParaRPr/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team will receive a link to a summary score sheet that will contain all their competition scores</a:t>
            </a:r>
            <a:endParaRPr/>
          </a:p>
        </p:txBody>
      </p:sp>
      <p:sp>
        <p:nvSpPr>
          <p:cNvPr id="1169" name="Google Shape;1169;p127"/>
          <p:cNvSpPr txBox="1"/>
          <p:nvPr>
            <p:ph idx="11" type="ftr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 CDR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0" name="Google Shape;1170;p127"/>
          <p:cNvSpPr txBox="1"/>
          <p:nvPr>
            <p:ph idx="12" type="sldNum"/>
          </p:nvPr>
        </p:nvSpPr>
        <p:spPr>
          <a:xfrm>
            <a:off x="8001000" y="6461125"/>
            <a:ext cx="6858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